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4" r:id="rId3"/>
    <p:sldId id="263" r:id="rId4"/>
    <p:sldId id="265" r:id="rId5"/>
    <p:sldId id="266" r:id="rId6"/>
    <p:sldId id="256" r:id="rId7"/>
    <p:sldId id="259" r:id="rId8"/>
    <p:sldId id="260" r:id="rId9"/>
    <p:sldId id="257" r:id="rId10"/>
    <p:sldId id="258" r:id="rId11"/>
    <p:sldId id="261" r:id="rId1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1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915CE2-7BAE-4CDB-824A-73B6B5ADFE3E}"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C3EE9F-5397-4F6B-AD29-01ED3E55B181}" type="slidenum">
              <a:rPr lang="en-GB" smtClean="0"/>
              <a:t>‹#›</a:t>
            </a:fld>
            <a:endParaRPr lang="en-GB"/>
          </a:p>
        </p:txBody>
      </p:sp>
    </p:spTree>
    <p:extLst>
      <p:ext uri="{BB962C8B-B14F-4D97-AF65-F5344CB8AC3E}">
        <p14:creationId xmlns:p14="http://schemas.microsoft.com/office/powerpoint/2010/main" val="3458966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915CE2-7BAE-4CDB-824A-73B6B5ADFE3E}"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C3EE9F-5397-4F6B-AD29-01ED3E55B181}" type="slidenum">
              <a:rPr lang="en-GB" smtClean="0"/>
              <a:t>‹#›</a:t>
            </a:fld>
            <a:endParaRPr lang="en-GB"/>
          </a:p>
        </p:txBody>
      </p:sp>
    </p:spTree>
    <p:extLst>
      <p:ext uri="{BB962C8B-B14F-4D97-AF65-F5344CB8AC3E}">
        <p14:creationId xmlns:p14="http://schemas.microsoft.com/office/powerpoint/2010/main" val="1294693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915CE2-7BAE-4CDB-824A-73B6B5ADFE3E}"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C3EE9F-5397-4F6B-AD29-01ED3E55B181}" type="slidenum">
              <a:rPr lang="en-GB" smtClean="0"/>
              <a:t>‹#›</a:t>
            </a:fld>
            <a:endParaRPr lang="en-GB"/>
          </a:p>
        </p:txBody>
      </p:sp>
    </p:spTree>
    <p:extLst>
      <p:ext uri="{BB962C8B-B14F-4D97-AF65-F5344CB8AC3E}">
        <p14:creationId xmlns:p14="http://schemas.microsoft.com/office/powerpoint/2010/main" val="1396826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915CE2-7BAE-4CDB-824A-73B6B5ADFE3E}"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C3EE9F-5397-4F6B-AD29-01ED3E55B181}" type="slidenum">
              <a:rPr lang="en-GB" smtClean="0"/>
              <a:t>‹#›</a:t>
            </a:fld>
            <a:endParaRPr lang="en-GB"/>
          </a:p>
        </p:txBody>
      </p:sp>
    </p:spTree>
    <p:extLst>
      <p:ext uri="{BB962C8B-B14F-4D97-AF65-F5344CB8AC3E}">
        <p14:creationId xmlns:p14="http://schemas.microsoft.com/office/powerpoint/2010/main" val="3426731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915CE2-7BAE-4CDB-824A-73B6B5ADFE3E}"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C3EE9F-5397-4F6B-AD29-01ED3E55B181}" type="slidenum">
              <a:rPr lang="en-GB" smtClean="0"/>
              <a:t>‹#›</a:t>
            </a:fld>
            <a:endParaRPr lang="en-GB"/>
          </a:p>
        </p:txBody>
      </p:sp>
    </p:spTree>
    <p:extLst>
      <p:ext uri="{BB962C8B-B14F-4D97-AF65-F5344CB8AC3E}">
        <p14:creationId xmlns:p14="http://schemas.microsoft.com/office/powerpoint/2010/main" val="3305188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915CE2-7BAE-4CDB-824A-73B6B5ADFE3E}"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C3EE9F-5397-4F6B-AD29-01ED3E55B181}" type="slidenum">
              <a:rPr lang="en-GB" smtClean="0"/>
              <a:t>‹#›</a:t>
            </a:fld>
            <a:endParaRPr lang="en-GB"/>
          </a:p>
        </p:txBody>
      </p:sp>
    </p:spTree>
    <p:extLst>
      <p:ext uri="{BB962C8B-B14F-4D97-AF65-F5344CB8AC3E}">
        <p14:creationId xmlns:p14="http://schemas.microsoft.com/office/powerpoint/2010/main" val="374765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915CE2-7BAE-4CDB-824A-73B6B5ADFE3E}" type="datetimeFigureOut">
              <a:rPr lang="en-GB" smtClean="0"/>
              <a:t>08/01/2021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C3EE9F-5397-4F6B-AD29-01ED3E55B181}" type="slidenum">
              <a:rPr lang="en-GB" smtClean="0"/>
              <a:t>‹#›</a:t>
            </a:fld>
            <a:endParaRPr lang="en-GB"/>
          </a:p>
        </p:txBody>
      </p:sp>
    </p:spTree>
    <p:extLst>
      <p:ext uri="{BB962C8B-B14F-4D97-AF65-F5344CB8AC3E}">
        <p14:creationId xmlns:p14="http://schemas.microsoft.com/office/powerpoint/2010/main" val="3613086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915CE2-7BAE-4CDB-824A-73B6B5ADFE3E}" type="datetimeFigureOut">
              <a:rPr lang="en-GB" smtClean="0"/>
              <a:t>08/01/2021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C3EE9F-5397-4F6B-AD29-01ED3E55B181}" type="slidenum">
              <a:rPr lang="en-GB" smtClean="0"/>
              <a:t>‹#›</a:t>
            </a:fld>
            <a:endParaRPr lang="en-GB"/>
          </a:p>
        </p:txBody>
      </p:sp>
    </p:spTree>
    <p:extLst>
      <p:ext uri="{BB962C8B-B14F-4D97-AF65-F5344CB8AC3E}">
        <p14:creationId xmlns:p14="http://schemas.microsoft.com/office/powerpoint/2010/main" val="1022937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915CE2-7BAE-4CDB-824A-73B6B5ADFE3E}" type="datetimeFigureOut">
              <a:rPr lang="en-GB" smtClean="0"/>
              <a:t>08/01/2021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C3EE9F-5397-4F6B-AD29-01ED3E55B181}" type="slidenum">
              <a:rPr lang="en-GB" smtClean="0"/>
              <a:t>‹#›</a:t>
            </a:fld>
            <a:endParaRPr lang="en-GB"/>
          </a:p>
        </p:txBody>
      </p:sp>
    </p:spTree>
    <p:extLst>
      <p:ext uri="{BB962C8B-B14F-4D97-AF65-F5344CB8AC3E}">
        <p14:creationId xmlns:p14="http://schemas.microsoft.com/office/powerpoint/2010/main" val="820885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915CE2-7BAE-4CDB-824A-73B6B5ADFE3E}"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C3EE9F-5397-4F6B-AD29-01ED3E55B181}" type="slidenum">
              <a:rPr lang="en-GB" smtClean="0"/>
              <a:t>‹#›</a:t>
            </a:fld>
            <a:endParaRPr lang="en-GB"/>
          </a:p>
        </p:txBody>
      </p:sp>
    </p:spTree>
    <p:extLst>
      <p:ext uri="{BB962C8B-B14F-4D97-AF65-F5344CB8AC3E}">
        <p14:creationId xmlns:p14="http://schemas.microsoft.com/office/powerpoint/2010/main" val="2548567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915CE2-7BAE-4CDB-824A-73B6B5ADFE3E}"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C3EE9F-5397-4F6B-AD29-01ED3E55B181}" type="slidenum">
              <a:rPr lang="en-GB" smtClean="0"/>
              <a:t>‹#›</a:t>
            </a:fld>
            <a:endParaRPr lang="en-GB"/>
          </a:p>
        </p:txBody>
      </p:sp>
    </p:spTree>
    <p:extLst>
      <p:ext uri="{BB962C8B-B14F-4D97-AF65-F5344CB8AC3E}">
        <p14:creationId xmlns:p14="http://schemas.microsoft.com/office/powerpoint/2010/main" val="3923312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915CE2-7BAE-4CDB-824A-73B6B5ADFE3E}" type="datetimeFigureOut">
              <a:rPr lang="en-GB" smtClean="0"/>
              <a:t>08/01/2021</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3EE9F-5397-4F6B-AD29-01ED3E55B181}" type="slidenum">
              <a:rPr lang="en-GB" smtClean="0"/>
              <a:t>‹#›</a:t>
            </a:fld>
            <a:endParaRPr lang="en-GB"/>
          </a:p>
        </p:txBody>
      </p:sp>
    </p:spTree>
    <p:extLst>
      <p:ext uri="{BB962C8B-B14F-4D97-AF65-F5344CB8AC3E}">
        <p14:creationId xmlns:p14="http://schemas.microsoft.com/office/powerpoint/2010/main" val="1122621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1989B4A-3DEE-4B17-A676-DEE81430F7D3}"/>
              </a:ext>
            </a:extLst>
          </p:cNvPr>
          <p:cNvSpPr txBox="1"/>
          <p:nvPr/>
        </p:nvSpPr>
        <p:spPr>
          <a:xfrm>
            <a:off x="308113" y="3709031"/>
            <a:ext cx="9289774" cy="2862322"/>
          </a:xfrm>
          <a:prstGeom prst="rect">
            <a:avLst/>
          </a:prstGeom>
          <a:noFill/>
        </p:spPr>
        <p:txBody>
          <a:bodyPr wrap="square">
            <a:spAutoFit/>
          </a:bodyPr>
          <a:lstStyle/>
          <a:p>
            <a:r>
              <a:rPr lang="en-GB" sz="2000" dirty="0"/>
              <a:t>They are near the top of the food chain and are feared and respected by all they encounter. Read about the tiger's adaptations that give it this well deserved reputation.</a:t>
            </a:r>
          </a:p>
          <a:p>
            <a:endParaRPr lang="en-GB" sz="2000" dirty="0"/>
          </a:p>
          <a:p>
            <a:r>
              <a:rPr lang="en-GB" sz="2000" b="1" dirty="0"/>
              <a:t>Tigers are Top Hunters</a:t>
            </a:r>
          </a:p>
          <a:p>
            <a:r>
              <a:rPr lang="en-GB" sz="2000" dirty="0"/>
              <a:t>Their roar can send chills through your body. Their razor sharp claws can cut through flesh like a knife cutting through butter. Their pounce will take you down with one leap. These giant cats we call tigers are dominant and respected predators in their environment. Let's learn about the adaptations that allow them to be one of the most efficient hunters on the planet!</a:t>
            </a:r>
          </a:p>
        </p:txBody>
      </p:sp>
      <p:pic>
        <p:nvPicPr>
          <p:cNvPr id="3" name="Picture 2">
            <a:extLst>
              <a:ext uri="{FF2B5EF4-FFF2-40B4-BE49-F238E27FC236}">
                <a16:creationId xmlns:a16="http://schemas.microsoft.com/office/drawing/2014/main" id="{77036598-9C5E-4B5E-896E-82A46CFBDE45}"/>
              </a:ext>
            </a:extLst>
          </p:cNvPr>
          <p:cNvPicPr>
            <a:picLocks noChangeAspect="1"/>
          </p:cNvPicPr>
          <p:nvPr/>
        </p:nvPicPr>
        <p:blipFill>
          <a:blip r:embed="rId2"/>
          <a:stretch>
            <a:fillRect/>
          </a:stretch>
        </p:blipFill>
        <p:spPr>
          <a:xfrm>
            <a:off x="1730029" y="0"/>
            <a:ext cx="2973635" cy="2862322"/>
          </a:xfrm>
          <a:prstGeom prst="rect">
            <a:avLst/>
          </a:prstGeom>
        </p:spPr>
      </p:pic>
    </p:spTree>
    <p:extLst>
      <p:ext uri="{BB962C8B-B14F-4D97-AF65-F5344CB8AC3E}">
        <p14:creationId xmlns:p14="http://schemas.microsoft.com/office/powerpoint/2010/main" val="4074957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433A6E-6C63-40C1-BE46-A9D185E8CA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1158" y="344557"/>
            <a:ext cx="9106667" cy="6308034"/>
          </a:xfrm>
          <a:prstGeom prst="rect">
            <a:avLst/>
          </a:prstGeom>
        </p:spPr>
      </p:pic>
    </p:spTree>
    <p:extLst>
      <p:ext uri="{BB962C8B-B14F-4D97-AF65-F5344CB8AC3E}">
        <p14:creationId xmlns:p14="http://schemas.microsoft.com/office/powerpoint/2010/main" val="4225147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C38423-256C-4C43-B35D-8082938ECF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98900" y="0"/>
            <a:ext cx="8384584" cy="6535351"/>
          </a:xfrm>
          <a:prstGeom prst="rect">
            <a:avLst/>
          </a:prstGeom>
        </p:spPr>
      </p:pic>
    </p:spTree>
    <p:extLst>
      <p:ext uri="{BB962C8B-B14F-4D97-AF65-F5344CB8AC3E}">
        <p14:creationId xmlns:p14="http://schemas.microsoft.com/office/powerpoint/2010/main" val="1126051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ADDB40-6313-454F-9E76-8FBBC9B5DC00}"/>
              </a:ext>
            </a:extLst>
          </p:cNvPr>
          <p:cNvSpPr txBox="1"/>
          <p:nvPr/>
        </p:nvSpPr>
        <p:spPr>
          <a:xfrm>
            <a:off x="255104" y="2880983"/>
            <a:ext cx="9395792" cy="3785652"/>
          </a:xfrm>
          <a:prstGeom prst="rect">
            <a:avLst/>
          </a:prstGeom>
          <a:noFill/>
        </p:spPr>
        <p:txBody>
          <a:bodyPr wrap="square">
            <a:spAutoFit/>
          </a:bodyPr>
          <a:lstStyle/>
          <a:p>
            <a:r>
              <a:rPr lang="en-GB" sz="2000" b="1" dirty="0"/>
              <a:t>Sharp Senses and Sneakiness</a:t>
            </a:r>
          </a:p>
          <a:p>
            <a:r>
              <a:rPr lang="en-GB" sz="2000" dirty="0"/>
              <a:t>Imagine a plump wild boar grazing peacefully near the edge of the dense jungle as night is almost upon him. Little does he know, there is a dangerous tiger quietly watching him in the tall grass. Her excellent hearing and vision, especially at night, helped her find the boar as he was chomping down on his dinner of grass and insects.</a:t>
            </a:r>
          </a:p>
          <a:p>
            <a:endParaRPr lang="en-GB" sz="2000" dirty="0"/>
          </a:p>
          <a:p>
            <a:r>
              <a:rPr lang="en-GB" sz="2000" dirty="0"/>
              <a:t>They are both mostly nocturnal animals but the boar does not see the predator. Her striped body is similar to the setting sun's sunlight patterns shining through the grass and trees, which allow her to be </a:t>
            </a:r>
            <a:r>
              <a:rPr lang="en-GB" sz="2000" b="1" dirty="0"/>
              <a:t>camouflaged</a:t>
            </a:r>
            <a:r>
              <a:rPr lang="en-GB" sz="2000" dirty="0"/>
              <a:t>, meaning she blends in. As she crouches in an ambush style of hunting and slowly inches toward the boar, he does not hear her because she has thick padded feet, which give her the ability to move without making a sound.</a:t>
            </a:r>
          </a:p>
        </p:txBody>
      </p:sp>
      <p:pic>
        <p:nvPicPr>
          <p:cNvPr id="2" name="Picture 1">
            <a:extLst>
              <a:ext uri="{FF2B5EF4-FFF2-40B4-BE49-F238E27FC236}">
                <a16:creationId xmlns:a16="http://schemas.microsoft.com/office/drawing/2014/main" id="{BC3A72B0-BBD9-4559-B251-3D1F732A631D}"/>
              </a:ext>
            </a:extLst>
          </p:cNvPr>
          <p:cNvPicPr>
            <a:picLocks noChangeAspect="1"/>
          </p:cNvPicPr>
          <p:nvPr/>
        </p:nvPicPr>
        <p:blipFill>
          <a:blip r:embed="rId2"/>
          <a:stretch>
            <a:fillRect/>
          </a:stretch>
        </p:blipFill>
        <p:spPr>
          <a:xfrm>
            <a:off x="4609272" y="0"/>
            <a:ext cx="3818767" cy="2782957"/>
          </a:xfrm>
          <a:prstGeom prst="rect">
            <a:avLst/>
          </a:prstGeom>
        </p:spPr>
      </p:pic>
      <p:pic>
        <p:nvPicPr>
          <p:cNvPr id="3" name="Picture 2">
            <a:extLst>
              <a:ext uri="{FF2B5EF4-FFF2-40B4-BE49-F238E27FC236}">
                <a16:creationId xmlns:a16="http://schemas.microsoft.com/office/drawing/2014/main" id="{3EF48A83-FA93-497A-890D-FCFB6D8D02B7}"/>
              </a:ext>
            </a:extLst>
          </p:cNvPr>
          <p:cNvPicPr>
            <a:picLocks noChangeAspect="1"/>
          </p:cNvPicPr>
          <p:nvPr/>
        </p:nvPicPr>
        <p:blipFill>
          <a:blip r:embed="rId3"/>
          <a:stretch>
            <a:fillRect/>
          </a:stretch>
        </p:blipFill>
        <p:spPr>
          <a:xfrm>
            <a:off x="0" y="530086"/>
            <a:ext cx="2587871" cy="1722783"/>
          </a:xfrm>
          <a:prstGeom prst="rect">
            <a:avLst/>
          </a:prstGeom>
        </p:spPr>
      </p:pic>
    </p:spTree>
    <p:extLst>
      <p:ext uri="{BB962C8B-B14F-4D97-AF65-F5344CB8AC3E}">
        <p14:creationId xmlns:p14="http://schemas.microsoft.com/office/powerpoint/2010/main" val="49261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46BAAA-7205-4AFE-8659-9EB791F60714}"/>
              </a:ext>
            </a:extLst>
          </p:cNvPr>
          <p:cNvSpPr txBox="1"/>
          <p:nvPr/>
        </p:nvSpPr>
        <p:spPr>
          <a:xfrm>
            <a:off x="321365" y="2481772"/>
            <a:ext cx="9263270" cy="4093428"/>
          </a:xfrm>
          <a:prstGeom prst="rect">
            <a:avLst/>
          </a:prstGeom>
          <a:noFill/>
        </p:spPr>
        <p:txBody>
          <a:bodyPr wrap="square">
            <a:spAutoFit/>
          </a:bodyPr>
          <a:lstStyle/>
          <a:p>
            <a:r>
              <a:rPr lang="en-GB" sz="2000" b="1" dirty="0"/>
              <a:t>Built for Pouncing</a:t>
            </a:r>
          </a:p>
          <a:p>
            <a:r>
              <a:rPr lang="en-GB" sz="2000" dirty="0"/>
              <a:t>But, the tiger steps on a dried up leaf that crunches under her foot. The boar immediately senses danger and the chase begins. The tiger's fast muscular body is quickly gaining on the boar so he runs faster. But, he is no match for the tiger's pounce. The tiger's flexible spine and long legs allows her to </a:t>
            </a:r>
            <a:r>
              <a:rPr lang="en-GB" sz="2000" b="1" dirty="0"/>
              <a:t>pounce</a:t>
            </a:r>
            <a:r>
              <a:rPr lang="en-GB" sz="2000" dirty="0"/>
              <a:t> several meters, in which she lands right on top of the boar. Her body size, strong grip and razor sharp claws knock the boar off balance, then she pins the boar down and chomps down with her sharp teeth. The hunt is complete.</a:t>
            </a:r>
          </a:p>
          <a:p>
            <a:endParaRPr lang="en-GB" sz="2000" dirty="0"/>
          </a:p>
          <a:p>
            <a:r>
              <a:rPr lang="en-GB" sz="2000" dirty="0"/>
              <a:t>The tiger's adaptations of having nocturnal habits, striped camouflage, excellent vision and hearing, sharp teeth and claws, a flexible spine and the ability to quietly and quickly pounce on a predator are the tiger's biggest advantages to remaining alive on our planet.</a:t>
            </a:r>
          </a:p>
        </p:txBody>
      </p:sp>
      <p:pic>
        <p:nvPicPr>
          <p:cNvPr id="3" name="Picture 2">
            <a:extLst>
              <a:ext uri="{FF2B5EF4-FFF2-40B4-BE49-F238E27FC236}">
                <a16:creationId xmlns:a16="http://schemas.microsoft.com/office/drawing/2014/main" id="{2CEF69BB-1B49-49C0-AA0F-61DA58B4ECA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3000" y="0"/>
            <a:ext cx="3249601" cy="2548271"/>
          </a:xfrm>
          <a:prstGeom prst="rect">
            <a:avLst/>
          </a:prstGeom>
        </p:spPr>
      </p:pic>
    </p:spTree>
    <p:extLst>
      <p:ext uri="{BB962C8B-B14F-4D97-AF65-F5344CB8AC3E}">
        <p14:creationId xmlns:p14="http://schemas.microsoft.com/office/powerpoint/2010/main" val="743194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DA2F7-C2B8-4E0E-8C2E-3E64F20BB47E}"/>
              </a:ext>
            </a:extLst>
          </p:cNvPr>
          <p:cNvSpPr txBox="1"/>
          <p:nvPr/>
        </p:nvSpPr>
        <p:spPr>
          <a:xfrm>
            <a:off x="314739" y="2530954"/>
            <a:ext cx="9276522" cy="4093428"/>
          </a:xfrm>
          <a:prstGeom prst="rect">
            <a:avLst/>
          </a:prstGeom>
          <a:noFill/>
        </p:spPr>
        <p:txBody>
          <a:bodyPr wrap="square">
            <a:spAutoFit/>
          </a:bodyPr>
          <a:lstStyle/>
          <a:p>
            <a:r>
              <a:rPr lang="en-GB" sz="2000" b="1" dirty="0"/>
              <a:t>Home Life Behaviour</a:t>
            </a:r>
          </a:p>
          <a:p>
            <a:r>
              <a:rPr lang="en-GB" sz="2000" dirty="0"/>
              <a:t>Tigers, like house cats, are happy to live mostly in </a:t>
            </a:r>
            <a:r>
              <a:rPr lang="en-GB" sz="2000" b="1" dirty="0"/>
              <a:t>solitude</a:t>
            </a:r>
            <a:r>
              <a:rPr lang="en-GB" sz="2000" dirty="0"/>
              <a:t>, which means being alone, and they are very independent. Just as a house cat will efficiently hunt down a mouse and kill it all by itself, tigers hunt alone most of the time. Hunting in solitude is an adaptation because tigers can be sneakier if they are alone.</a:t>
            </a:r>
          </a:p>
          <a:p>
            <a:endParaRPr lang="en-GB" sz="2000" dirty="0"/>
          </a:p>
          <a:p>
            <a:r>
              <a:rPr lang="en-GB" sz="2000" dirty="0"/>
              <a:t>The mothers raise and protect the cubs without the male tiger's help. She stays with them for a few years, and teaches them how to survive and hunt. Then the cubs leave their mom, and find their own territory to live and hunt in.</a:t>
            </a:r>
          </a:p>
          <a:p>
            <a:endParaRPr lang="en-GB" sz="2000" dirty="0"/>
          </a:p>
          <a:p>
            <a:r>
              <a:rPr lang="en-GB" sz="2000" dirty="0"/>
              <a:t>Tigers are also very territorial, meaning they want to have their space all to themselves. They will have several dens in the dense forest, in caves or in other hollowed out areas. This adaptation gives them multiple areas of protection from danger.</a:t>
            </a:r>
          </a:p>
        </p:txBody>
      </p:sp>
      <p:pic>
        <p:nvPicPr>
          <p:cNvPr id="2" name="Picture 1">
            <a:extLst>
              <a:ext uri="{FF2B5EF4-FFF2-40B4-BE49-F238E27FC236}">
                <a16:creationId xmlns:a16="http://schemas.microsoft.com/office/drawing/2014/main" id="{52BD36FE-31CE-4FBC-B9AE-E3E840140D77}"/>
              </a:ext>
            </a:extLst>
          </p:cNvPr>
          <p:cNvPicPr>
            <a:picLocks noChangeAspect="1"/>
          </p:cNvPicPr>
          <p:nvPr/>
        </p:nvPicPr>
        <p:blipFill>
          <a:blip r:embed="rId2"/>
          <a:stretch>
            <a:fillRect/>
          </a:stretch>
        </p:blipFill>
        <p:spPr>
          <a:xfrm>
            <a:off x="1476788" y="-1"/>
            <a:ext cx="3472659" cy="2332383"/>
          </a:xfrm>
          <a:prstGeom prst="rect">
            <a:avLst/>
          </a:prstGeom>
        </p:spPr>
      </p:pic>
    </p:spTree>
    <p:extLst>
      <p:ext uri="{BB962C8B-B14F-4D97-AF65-F5344CB8AC3E}">
        <p14:creationId xmlns:p14="http://schemas.microsoft.com/office/powerpoint/2010/main" val="820934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19B360-F688-47E7-B654-381027D242BE}"/>
              </a:ext>
            </a:extLst>
          </p:cNvPr>
          <p:cNvSpPr txBox="1"/>
          <p:nvPr/>
        </p:nvSpPr>
        <p:spPr>
          <a:xfrm>
            <a:off x="354496" y="4697321"/>
            <a:ext cx="9197008" cy="1938992"/>
          </a:xfrm>
          <a:prstGeom prst="rect">
            <a:avLst/>
          </a:prstGeom>
          <a:noFill/>
        </p:spPr>
        <p:txBody>
          <a:bodyPr wrap="square">
            <a:spAutoFit/>
          </a:bodyPr>
          <a:lstStyle/>
          <a:p>
            <a:r>
              <a:rPr lang="en-GB" sz="2000" b="1" dirty="0"/>
              <a:t>Summary</a:t>
            </a:r>
          </a:p>
          <a:p>
            <a:r>
              <a:rPr lang="en-GB" sz="2000" dirty="0"/>
              <a:t>The tiger's many physical and behavioural adaptations have allowed it to become a fierce and dominant predator. Their </a:t>
            </a:r>
            <a:r>
              <a:rPr lang="en-GB" sz="2000" b="1" dirty="0"/>
              <a:t>camouflage</a:t>
            </a:r>
            <a:r>
              <a:rPr lang="en-GB" sz="2000" dirty="0"/>
              <a:t> allows them to blend in to sneak up on their prey, and their strong body helps them </a:t>
            </a:r>
            <a:r>
              <a:rPr lang="en-GB" sz="2000" b="1" dirty="0"/>
              <a:t>pounce</a:t>
            </a:r>
            <a:r>
              <a:rPr lang="en-GB" sz="2000" dirty="0"/>
              <a:t> on their meal. This nocturnal, hunting animal likes to live in </a:t>
            </a:r>
            <a:r>
              <a:rPr lang="en-GB" sz="2000" b="1" dirty="0"/>
              <a:t>solitude</a:t>
            </a:r>
            <a:r>
              <a:rPr lang="en-GB" sz="2000" dirty="0"/>
              <a:t> but is also a nurturing mother who raises her cubs for years.</a:t>
            </a:r>
          </a:p>
        </p:txBody>
      </p:sp>
      <p:pic>
        <p:nvPicPr>
          <p:cNvPr id="4" name="Picture 3">
            <a:extLst>
              <a:ext uri="{FF2B5EF4-FFF2-40B4-BE49-F238E27FC236}">
                <a16:creationId xmlns:a16="http://schemas.microsoft.com/office/drawing/2014/main" id="{E33E502B-94DF-4E4F-90BA-E62698DA1D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9393" y="-15313"/>
            <a:ext cx="2639667" cy="1923678"/>
          </a:xfrm>
          <a:prstGeom prst="rect">
            <a:avLst/>
          </a:prstGeom>
        </p:spPr>
      </p:pic>
      <p:pic>
        <p:nvPicPr>
          <p:cNvPr id="5" name="Picture 4">
            <a:extLst>
              <a:ext uri="{FF2B5EF4-FFF2-40B4-BE49-F238E27FC236}">
                <a16:creationId xmlns:a16="http://schemas.microsoft.com/office/drawing/2014/main" id="{EAE2A71F-2EAE-49BE-A81C-64C3A3BFFB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61521" y="-68730"/>
            <a:ext cx="2521227" cy="1977095"/>
          </a:xfrm>
          <a:prstGeom prst="rect">
            <a:avLst/>
          </a:prstGeom>
        </p:spPr>
      </p:pic>
      <p:pic>
        <p:nvPicPr>
          <p:cNvPr id="6" name="Picture 5">
            <a:extLst>
              <a:ext uri="{FF2B5EF4-FFF2-40B4-BE49-F238E27FC236}">
                <a16:creationId xmlns:a16="http://schemas.microsoft.com/office/drawing/2014/main" id="{B5172F2F-D1E9-4C1E-8AE2-A3EAE134B19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25209" y="0"/>
            <a:ext cx="2521227" cy="1908365"/>
          </a:xfrm>
          <a:prstGeom prst="rect">
            <a:avLst/>
          </a:prstGeom>
        </p:spPr>
      </p:pic>
      <p:pic>
        <p:nvPicPr>
          <p:cNvPr id="7" name="Picture 6">
            <a:extLst>
              <a:ext uri="{FF2B5EF4-FFF2-40B4-BE49-F238E27FC236}">
                <a16:creationId xmlns:a16="http://schemas.microsoft.com/office/drawing/2014/main" id="{FDCBFD74-8AD1-49C3-956D-0DE45266E8A8}"/>
              </a:ext>
            </a:extLst>
          </p:cNvPr>
          <p:cNvPicPr>
            <a:picLocks noChangeAspect="1"/>
          </p:cNvPicPr>
          <p:nvPr/>
        </p:nvPicPr>
        <p:blipFill>
          <a:blip r:embed="rId5"/>
          <a:stretch>
            <a:fillRect/>
          </a:stretch>
        </p:blipFill>
        <p:spPr>
          <a:xfrm>
            <a:off x="6225209" y="2075223"/>
            <a:ext cx="2521227" cy="2426850"/>
          </a:xfrm>
          <a:prstGeom prst="rect">
            <a:avLst/>
          </a:prstGeom>
        </p:spPr>
      </p:pic>
      <p:pic>
        <p:nvPicPr>
          <p:cNvPr id="8" name="Picture 7">
            <a:extLst>
              <a:ext uri="{FF2B5EF4-FFF2-40B4-BE49-F238E27FC236}">
                <a16:creationId xmlns:a16="http://schemas.microsoft.com/office/drawing/2014/main" id="{E0586A86-1AB6-48DD-984D-7D4BC4F86002}"/>
              </a:ext>
            </a:extLst>
          </p:cNvPr>
          <p:cNvPicPr>
            <a:picLocks noChangeAspect="1"/>
          </p:cNvPicPr>
          <p:nvPr/>
        </p:nvPicPr>
        <p:blipFill>
          <a:blip r:embed="rId6"/>
          <a:stretch>
            <a:fillRect/>
          </a:stretch>
        </p:blipFill>
        <p:spPr>
          <a:xfrm>
            <a:off x="3561521" y="2075223"/>
            <a:ext cx="2521227" cy="1693361"/>
          </a:xfrm>
          <a:prstGeom prst="rect">
            <a:avLst/>
          </a:prstGeom>
        </p:spPr>
      </p:pic>
    </p:spTree>
    <p:extLst>
      <p:ext uri="{BB962C8B-B14F-4D97-AF65-F5344CB8AC3E}">
        <p14:creationId xmlns:p14="http://schemas.microsoft.com/office/powerpoint/2010/main" val="2832567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3AC7F9-40C4-4497-B4BD-7AFF5416FEE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2781710" y="-362993"/>
            <a:ext cx="6456387" cy="7567075"/>
          </a:xfrm>
          <a:prstGeom prst="rect">
            <a:avLst/>
          </a:prstGeom>
        </p:spPr>
      </p:pic>
      <p:sp>
        <p:nvSpPr>
          <p:cNvPr id="6" name="TextBox 5">
            <a:extLst>
              <a:ext uri="{FF2B5EF4-FFF2-40B4-BE49-F238E27FC236}">
                <a16:creationId xmlns:a16="http://schemas.microsoft.com/office/drawing/2014/main" id="{783BDA78-9878-4A1C-96B2-42AE0471BC01}"/>
              </a:ext>
            </a:extLst>
          </p:cNvPr>
          <p:cNvSpPr txBox="1"/>
          <p:nvPr/>
        </p:nvSpPr>
        <p:spPr>
          <a:xfrm rot="16200000">
            <a:off x="-2475304" y="2724037"/>
            <a:ext cx="6386814" cy="1323439"/>
          </a:xfrm>
          <a:prstGeom prst="rect">
            <a:avLst/>
          </a:prstGeom>
          <a:noFill/>
        </p:spPr>
        <p:txBody>
          <a:bodyPr wrap="square" rtlCol="0">
            <a:spAutoFit/>
          </a:bodyPr>
          <a:lstStyle/>
          <a:p>
            <a:pPr algn="ctr"/>
            <a:r>
              <a:rPr lang="en-GB" sz="4000" b="1" dirty="0"/>
              <a:t>Animal Adaption Fact Card</a:t>
            </a:r>
          </a:p>
          <a:p>
            <a:pPr algn="ctr"/>
            <a:r>
              <a:rPr lang="en-GB" sz="4000" b="1" dirty="0"/>
              <a:t>Writing Frame</a:t>
            </a:r>
          </a:p>
        </p:txBody>
      </p:sp>
    </p:spTree>
    <p:extLst>
      <p:ext uri="{BB962C8B-B14F-4D97-AF65-F5344CB8AC3E}">
        <p14:creationId xmlns:p14="http://schemas.microsoft.com/office/powerpoint/2010/main" val="4149394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E70D0C-D559-421A-9BF9-91E07B493D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8453" y="247972"/>
            <a:ext cx="8493071" cy="6356670"/>
          </a:xfrm>
          <a:prstGeom prst="rect">
            <a:avLst/>
          </a:prstGeom>
        </p:spPr>
      </p:pic>
    </p:spTree>
    <p:extLst>
      <p:ext uri="{BB962C8B-B14F-4D97-AF65-F5344CB8AC3E}">
        <p14:creationId xmlns:p14="http://schemas.microsoft.com/office/powerpoint/2010/main" val="1647487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CB07DC-B887-4D5D-9A0C-72A0B3FC64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0087" y="249237"/>
            <a:ext cx="8388626" cy="6339496"/>
          </a:xfrm>
          <a:prstGeom prst="rect">
            <a:avLst/>
          </a:prstGeom>
        </p:spPr>
      </p:pic>
    </p:spTree>
    <p:extLst>
      <p:ext uri="{BB962C8B-B14F-4D97-AF65-F5344CB8AC3E}">
        <p14:creationId xmlns:p14="http://schemas.microsoft.com/office/powerpoint/2010/main" val="3227695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F3B80D-BF7E-46FD-AB69-DE89731ACB2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5329" y="1815548"/>
            <a:ext cx="9149488" cy="4664765"/>
          </a:xfrm>
          <a:prstGeom prst="rect">
            <a:avLst/>
          </a:prstGeom>
        </p:spPr>
      </p:pic>
      <p:sp>
        <p:nvSpPr>
          <p:cNvPr id="8" name="Rectangle 7">
            <a:extLst>
              <a:ext uri="{FF2B5EF4-FFF2-40B4-BE49-F238E27FC236}">
                <a16:creationId xmlns:a16="http://schemas.microsoft.com/office/drawing/2014/main" id="{14C603C6-1AEF-45DA-8A82-CF59B08A66C3}"/>
              </a:ext>
            </a:extLst>
          </p:cNvPr>
          <p:cNvSpPr/>
          <p:nvPr/>
        </p:nvSpPr>
        <p:spPr>
          <a:xfrm>
            <a:off x="-272329" y="0"/>
            <a:ext cx="7057442" cy="1446550"/>
          </a:xfrm>
          <a:prstGeom prst="rect">
            <a:avLst/>
          </a:prstGeom>
          <a:noFill/>
        </p:spPr>
        <p:txBody>
          <a:bodyPr wrap="square" lIns="91440" tIns="45720" rIns="91440" bIns="45720">
            <a:spAutoFit/>
          </a:bodyPr>
          <a:lstStyle/>
          <a:p>
            <a:pPr algn="ctr"/>
            <a:r>
              <a:rPr lang="en-US" sz="8800" b="1" cap="none" spc="0" dirty="0">
                <a:ln w="12700" cmpd="sng">
                  <a:solidFill>
                    <a:schemeClr val="tx1"/>
                  </a:solidFill>
                  <a:prstDash val="solid"/>
                </a:ln>
                <a:noFill/>
                <a:effectLst/>
              </a:rPr>
              <a:t>Bengal Tiger</a:t>
            </a:r>
          </a:p>
        </p:txBody>
      </p:sp>
    </p:spTree>
    <p:extLst>
      <p:ext uri="{BB962C8B-B14F-4D97-AF65-F5344CB8AC3E}">
        <p14:creationId xmlns:p14="http://schemas.microsoft.com/office/powerpoint/2010/main" val="22110997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TotalTime>
  <Words>665</Words>
  <Application>Microsoft Office PowerPoint</Application>
  <PresentationFormat>A4 Paper (210x297 mm)</PresentationFormat>
  <Paragraphs>23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Slater</dc:creator>
  <cp:lastModifiedBy>Anthony Slater</cp:lastModifiedBy>
  <cp:revision>10</cp:revision>
  <dcterms:created xsi:type="dcterms:W3CDTF">2021-01-07T14:19:01Z</dcterms:created>
  <dcterms:modified xsi:type="dcterms:W3CDTF">2021-01-08T10:59:11Z</dcterms:modified>
</cp:coreProperties>
</file>