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256" r:id="rId6"/>
    <p:sldId id="257" r:id="rId7"/>
    <p:sldId id="261" r:id="rId8"/>
    <p:sldId id="363" r:id="rId9"/>
    <p:sldId id="365" r:id="rId10"/>
    <p:sldId id="439" r:id="rId11"/>
    <p:sldId id="364" r:id="rId12"/>
    <p:sldId id="441" r:id="rId13"/>
    <p:sldId id="434" r:id="rId14"/>
    <p:sldId id="442" r:id="rId15"/>
    <p:sldId id="448" r:id="rId16"/>
    <p:sldId id="438" r:id="rId17"/>
    <p:sldId id="329" r:id="rId18"/>
    <p:sldId id="450" r:id="rId19"/>
    <p:sldId id="440" r:id="rId20"/>
    <p:sldId id="451" r:id="rId21"/>
    <p:sldId id="449" r:id="rId22"/>
    <p:sldId id="318" r:id="rId23"/>
    <p:sldId id="443" r:id="rId24"/>
    <p:sldId id="446"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D9"/>
    <a:srgbClr val="361A79"/>
    <a:srgbClr val="0C7DC0"/>
    <a:srgbClr val="F27304"/>
    <a:srgbClr val="129C8F"/>
    <a:srgbClr val="F6F200"/>
    <a:srgbClr val="EB1015"/>
    <a:srgbClr val="710328"/>
    <a:srgbClr val="8C044D"/>
    <a:srgbClr val="172B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snapToGrid="0" snapToObjects="1">
      <p:cViewPr>
        <p:scale>
          <a:sx n="33" d="100"/>
          <a:sy n="33" d="100"/>
        </p:scale>
        <p:origin x="2056" y="61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E1377-88A6-42AF-9419-0E06324FED80}"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GB"/>
        </a:p>
      </dgm:t>
    </dgm:pt>
    <dgm:pt modelId="{07344AEA-1626-42BC-B4CE-CD84D05AA082}">
      <dgm:prSet phldrT="[Text]" custT="1"/>
      <dgm:spPr>
        <a:solidFill>
          <a:srgbClr val="FDB913"/>
        </a:solidFill>
      </dgm:spPr>
      <dgm:t>
        <a:bodyPr/>
        <a:lstStyle/>
        <a:p>
          <a:r>
            <a:rPr lang="en-GB" sz="2400" dirty="0">
              <a:solidFill>
                <a:schemeClr val="accent4">
                  <a:lumMod val="50000"/>
                </a:schemeClr>
              </a:solidFill>
            </a:rPr>
            <a:t>Amber Strategies</a:t>
          </a:r>
          <a:endParaRPr lang="en-GB" sz="1800" dirty="0">
            <a:solidFill>
              <a:schemeClr val="accent4">
                <a:lumMod val="50000"/>
              </a:schemeClr>
            </a:solidFill>
          </a:endParaRPr>
        </a:p>
      </dgm:t>
    </dgm:pt>
    <dgm:pt modelId="{DF53977B-2760-4A28-BE57-146997FCA782}" type="parTrans" cxnId="{E8C5E4EA-0046-4926-A8BC-2CDE1C04FDC5}">
      <dgm:prSet/>
      <dgm:spPr/>
      <dgm:t>
        <a:bodyPr/>
        <a:lstStyle/>
        <a:p>
          <a:endParaRPr lang="en-GB" sz="1800"/>
        </a:p>
      </dgm:t>
    </dgm:pt>
    <dgm:pt modelId="{6EE1CF6F-9EF3-46FC-B9AD-22DAD904F7AA}" type="sibTrans" cxnId="{E8C5E4EA-0046-4926-A8BC-2CDE1C04FDC5}">
      <dgm:prSet/>
      <dgm:spPr/>
      <dgm:t>
        <a:bodyPr/>
        <a:lstStyle/>
        <a:p>
          <a:endParaRPr lang="en-GB" sz="1800"/>
        </a:p>
      </dgm:t>
    </dgm:pt>
    <dgm:pt modelId="{2E966B3D-D55A-4408-87B5-CA5161AFD682}">
      <dgm:prSet phldrT="[Text]" custT="1"/>
      <dgm:spPr/>
      <dgm:t>
        <a:bodyPr/>
        <a:lstStyle/>
        <a:p>
          <a:r>
            <a:rPr lang="en-GB" sz="2400" i="1" dirty="0"/>
            <a:t>For when stress or emotional arousal is starting to build</a:t>
          </a:r>
        </a:p>
      </dgm:t>
    </dgm:pt>
    <dgm:pt modelId="{C5A8CB20-09B1-4BEE-9855-5EA966EDEE28}" type="parTrans" cxnId="{79555E02-8A5A-4B95-9493-416256A2682F}">
      <dgm:prSet/>
      <dgm:spPr/>
      <dgm:t>
        <a:bodyPr/>
        <a:lstStyle/>
        <a:p>
          <a:endParaRPr lang="en-GB" sz="1800"/>
        </a:p>
      </dgm:t>
    </dgm:pt>
    <dgm:pt modelId="{697FA66A-1BDC-4C00-BC1E-9DC835C88904}" type="sibTrans" cxnId="{79555E02-8A5A-4B95-9493-416256A2682F}">
      <dgm:prSet/>
      <dgm:spPr/>
      <dgm:t>
        <a:bodyPr/>
        <a:lstStyle/>
        <a:p>
          <a:endParaRPr lang="en-GB" sz="1800"/>
        </a:p>
      </dgm:t>
    </dgm:pt>
    <dgm:pt modelId="{A2234F62-61F9-4DA1-91E1-9820FDA0F553}" type="pres">
      <dgm:prSet presAssocID="{3FDE1377-88A6-42AF-9419-0E06324FED80}" presName="Name0" presStyleCnt="0">
        <dgm:presLayoutVars>
          <dgm:dir/>
          <dgm:animLvl val="lvl"/>
          <dgm:resizeHandles val="exact"/>
        </dgm:presLayoutVars>
      </dgm:prSet>
      <dgm:spPr/>
    </dgm:pt>
    <dgm:pt modelId="{1139FA39-8137-4552-B299-AAA485E600E6}" type="pres">
      <dgm:prSet presAssocID="{07344AEA-1626-42BC-B4CE-CD84D05AA082}" presName="compositeNode" presStyleCnt="0">
        <dgm:presLayoutVars>
          <dgm:bulletEnabled val="1"/>
        </dgm:presLayoutVars>
      </dgm:prSet>
      <dgm:spPr/>
    </dgm:pt>
    <dgm:pt modelId="{AD00AA92-8021-4DB5-BD76-2022DA5F13D6}" type="pres">
      <dgm:prSet presAssocID="{07344AEA-1626-42BC-B4CE-CD84D05AA082}" presName="bgRect" presStyleLbl="node1" presStyleIdx="0" presStyleCnt="1" custLinFactNeighborX="0" custLinFactNeighborY="-3014"/>
      <dgm:spPr/>
    </dgm:pt>
    <dgm:pt modelId="{89A5039C-5A38-4E2C-BA0F-B6311A619634}" type="pres">
      <dgm:prSet presAssocID="{07344AEA-1626-42BC-B4CE-CD84D05AA082}" presName="parentNode" presStyleLbl="node1" presStyleIdx="0" presStyleCnt="1">
        <dgm:presLayoutVars>
          <dgm:chMax val="0"/>
          <dgm:bulletEnabled val="1"/>
        </dgm:presLayoutVars>
      </dgm:prSet>
      <dgm:spPr/>
    </dgm:pt>
    <dgm:pt modelId="{04B05457-3630-43F7-9331-58B9D7BC02BA}" type="pres">
      <dgm:prSet presAssocID="{07344AEA-1626-42BC-B4CE-CD84D05AA082}" presName="childNode" presStyleLbl="node1" presStyleIdx="0" presStyleCnt="1">
        <dgm:presLayoutVars>
          <dgm:bulletEnabled val="1"/>
        </dgm:presLayoutVars>
      </dgm:prSet>
      <dgm:spPr/>
    </dgm:pt>
  </dgm:ptLst>
  <dgm:cxnLst>
    <dgm:cxn modelId="{79555E02-8A5A-4B95-9493-416256A2682F}" srcId="{07344AEA-1626-42BC-B4CE-CD84D05AA082}" destId="{2E966B3D-D55A-4408-87B5-CA5161AFD682}" srcOrd="0" destOrd="0" parTransId="{C5A8CB20-09B1-4BEE-9855-5EA966EDEE28}" sibTransId="{697FA66A-1BDC-4C00-BC1E-9DC835C88904}"/>
    <dgm:cxn modelId="{E2112C8D-3C09-4C40-934D-DF9A090F3698}" type="presOf" srcId="{07344AEA-1626-42BC-B4CE-CD84D05AA082}" destId="{89A5039C-5A38-4E2C-BA0F-B6311A619634}" srcOrd="1" destOrd="0" presId="urn:microsoft.com/office/officeart/2005/8/layout/hProcess7"/>
    <dgm:cxn modelId="{F6B6AA8E-6584-4727-958A-296990A330E9}" type="presOf" srcId="{07344AEA-1626-42BC-B4CE-CD84D05AA082}" destId="{AD00AA92-8021-4DB5-BD76-2022DA5F13D6}" srcOrd="0" destOrd="0" presId="urn:microsoft.com/office/officeart/2005/8/layout/hProcess7"/>
    <dgm:cxn modelId="{2AF288BC-7188-42DD-AD3F-7F08EA484158}" type="presOf" srcId="{3FDE1377-88A6-42AF-9419-0E06324FED80}" destId="{A2234F62-61F9-4DA1-91E1-9820FDA0F553}" srcOrd="0" destOrd="0" presId="urn:microsoft.com/office/officeart/2005/8/layout/hProcess7"/>
    <dgm:cxn modelId="{F77D17E6-39DF-4999-8831-04F52DD0D367}" type="presOf" srcId="{2E966B3D-D55A-4408-87B5-CA5161AFD682}" destId="{04B05457-3630-43F7-9331-58B9D7BC02BA}" srcOrd="0" destOrd="0" presId="urn:microsoft.com/office/officeart/2005/8/layout/hProcess7"/>
    <dgm:cxn modelId="{E8C5E4EA-0046-4926-A8BC-2CDE1C04FDC5}" srcId="{3FDE1377-88A6-42AF-9419-0E06324FED80}" destId="{07344AEA-1626-42BC-B4CE-CD84D05AA082}" srcOrd="0" destOrd="0" parTransId="{DF53977B-2760-4A28-BE57-146997FCA782}" sibTransId="{6EE1CF6F-9EF3-46FC-B9AD-22DAD904F7AA}"/>
    <dgm:cxn modelId="{AE87CB13-5114-410C-9771-94C1975F36EF}" type="presParOf" srcId="{A2234F62-61F9-4DA1-91E1-9820FDA0F553}" destId="{1139FA39-8137-4552-B299-AAA485E600E6}" srcOrd="0" destOrd="0" presId="urn:microsoft.com/office/officeart/2005/8/layout/hProcess7"/>
    <dgm:cxn modelId="{E90A8207-23CB-4CC8-8494-FC1E616015F3}" type="presParOf" srcId="{1139FA39-8137-4552-B299-AAA485E600E6}" destId="{AD00AA92-8021-4DB5-BD76-2022DA5F13D6}" srcOrd="0" destOrd="0" presId="urn:microsoft.com/office/officeart/2005/8/layout/hProcess7"/>
    <dgm:cxn modelId="{D4AF514B-6541-4926-9B22-B067A938C865}" type="presParOf" srcId="{1139FA39-8137-4552-B299-AAA485E600E6}" destId="{89A5039C-5A38-4E2C-BA0F-B6311A619634}" srcOrd="1" destOrd="0" presId="urn:microsoft.com/office/officeart/2005/8/layout/hProcess7"/>
    <dgm:cxn modelId="{5925C5FF-F9FE-4ABA-B605-13CF23DB191A}" type="presParOf" srcId="{1139FA39-8137-4552-B299-AAA485E600E6}" destId="{04B05457-3630-43F7-9331-58B9D7BC02BA}"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8489C-D998-49F2-B94E-C70F8DCE0FA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BBEA870-FC65-4913-A6A2-5250FEC8721B}">
      <dgm:prSet custT="1"/>
      <dgm:spPr/>
      <dgm:t>
        <a:bodyPr/>
        <a:lstStyle/>
        <a:p>
          <a:pPr>
            <a:lnSpc>
              <a:spcPct val="100000"/>
            </a:lnSpc>
          </a:pPr>
          <a:r>
            <a:rPr lang="en-US" sz="1400" dirty="0"/>
            <a:t>It is important to also think about your own needs.</a:t>
          </a:r>
        </a:p>
      </dgm:t>
    </dgm:pt>
    <dgm:pt modelId="{386C3A4C-402F-41A7-8040-D1FE3FE1FFE2}" type="parTrans" cxnId="{7EB6F239-4A76-40AA-B4D5-241D23A1C4B7}">
      <dgm:prSet/>
      <dgm:spPr/>
      <dgm:t>
        <a:bodyPr/>
        <a:lstStyle/>
        <a:p>
          <a:endParaRPr lang="en-US"/>
        </a:p>
      </dgm:t>
    </dgm:pt>
    <dgm:pt modelId="{9AB05198-8F41-4CB5-A14A-9F8891ED3A39}" type="sibTrans" cxnId="{7EB6F239-4A76-40AA-B4D5-241D23A1C4B7}">
      <dgm:prSet/>
      <dgm:spPr/>
      <dgm:t>
        <a:bodyPr/>
        <a:lstStyle/>
        <a:p>
          <a:endParaRPr lang="en-US"/>
        </a:p>
      </dgm:t>
    </dgm:pt>
    <dgm:pt modelId="{3820E2BA-C55A-44DB-8BEB-1809F88FBBDE}">
      <dgm:prSet custT="1"/>
      <dgm:spPr/>
      <dgm:t>
        <a:bodyPr/>
        <a:lstStyle/>
        <a:p>
          <a:pPr>
            <a:lnSpc>
              <a:spcPct val="100000"/>
            </a:lnSpc>
          </a:pPr>
          <a:r>
            <a:rPr lang="en-US" sz="1400" dirty="0"/>
            <a:t>Having a sensitive or distressed child at home can be very demanding.</a:t>
          </a:r>
        </a:p>
      </dgm:t>
    </dgm:pt>
    <dgm:pt modelId="{1A7A646B-C92D-43DC-A0BE-A50C00B250EE}" type="parTrans" cxnId="{69D5F304-B108-4E6A-8DBF-B58A17CB000F}">
      <dgm:prSet/>
      <dgm:spPr/>
      <dgm:t>
        <a:bodyPr/>
        <a:lstStyle/>
        <a:p>
          <a:endParaRPr lang="en-US"/>
        </a:p>
      </dgm:t>
    </dgm:pt>
    <dgm:pt modelId="{48B3EE38-6A29-43BF-B1F5-0A2BB5AE554B}" type="sibTrans" cxnId="{69D5F304-B108-4E6A-8DBF-B58A17CB000F}">
      <dgm:prSet/>
      <dgm:spPr/>
      <dgm:t>
        <a:bodyPr/>
        <a:lstStyle/>
        <a:p>
          <a:endParaRPr lang="en-US"/>
        </a:p>
      </dgm:t>
    </dgm:pt>
    <dgm:pt modelId="{02BB31AF-E730-4788-9F51-B278CA742ED9}">
      <dgm:prSet/>
      <dgm:spPr/>
      <dgm:t>
        <a:bodyPr/>
        <a:lstStyle/>
        <a:p>
          <a:pPr>
            <a:lnSpc>
              <a:spcPct val="100000"/>
            </a:lnSpc>
          </a:pPr>
          <a:r>
            <a:rPr lang="en-US" dirty="0"/>
            <a:t>We also need to think about how you look after yourself.</a:t>
          </a:r>
        </a:p>
      </dgm:t>
    </dgm:pt>
    <dgm:pt modelId="{1655EBAB-8C02-4C8F-96FD-F9A43D03F1BC}" type="parTrans" cxnId="{C4EE4B58-5939-456B-B954-9690BDAEC715}">
      <dgm:prSet/>
      <dgm:spPr/>
      <dgm:t>
        <a:bodyPr/>
        <a:lstStyle/>
        <a:p>
          <a:endParaRPr lang="en-US"/>
        </a:p>
      </dgm:t>
    </dgm:pt>
    <dgm:pt modelId="{E04EAED9-FB4C-44F6-BBE8-7E6A463DF228}" type="sibTrans" cxnId="{C4EE4B58-5939-456B-B954-9690BDAEC715}">
      <dgm:prSet/>
      <dgm:spPr/>
      <dgm:t>
        <a:bodyPr/>
        <a:lstStyle/>
        <a:p>
          <a:endParaRPr lang="en-US"/>
        </a:p>
      </dgm:t>
    </dgm:pt>
    <dgm:pt modelId="{D79D705A-6B01-45B4-9F94-33BB5902F10B}" type="pres">
      <dgm:prSet presAssocID="{DB38489C-D998-49F2-B94E-C70F8DCE0FA6}" presName="root" presStyleCnt="0">
        <dgm:presLayoutVars>
          <dgm:dir/>
          <dgm:resizeHandles val="exact"/>
        </dgm:presLayoutVars>
      </dgm:prSet>
      <dgm:spPr/>
    </dgm:pt>
    <dgm:pt modelId="{D6F6C493-94F1-4622-BE46-0FD9E46F8B0D}" type="pres">
      <dgm:prSet presAssocID="{CBBEA870-FC65-4913-A6A2-5250FEC8721B}" presName="compNode" presStyleCnt="0"/>
      <dgm:spPr/>
    </dgm:pt>
    <dgm:pt modelId="{92C70CFD-985F-4130-9ABA-E798A0E4A389}" type="pres">
      <dgm:prSet presAssocID="{CBBEA870-FC65-4913-A6A2-5250FEC872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D9AE6748-5B2C-4FCC-9404-6E07156427E0}" type="pres">
      <dgm:prSet presAssocID="{CBBEA870-FC65-4913-A6A2-5250FEC8721B}" presName="spaceRect" presStyleCnt="0"/>
      <dgm:spPr/>
    </dgm:pt>
    <dgm:pt modelId="{D3BC265F-7022-47CE-9CAD-5076666484A3}" type="pres">
      <dgm:prSet presAssocID="{CBBEA870-FC65-4913-A6A2-5250FEC8721B}" presName="textRect" presStyleLbl="revTx" presStyleIdx="0" presStyleCnt="3">
        <dgm:presLayoutVars>
          <dgm:chMax val="1"/>
          <dgm:chPref val="1"/>
        </dgm:presLayoutVars>
      </dgm:prSet>
      <dgm:spPr/>
    </dgm:pt>
    <dgm:pt modelId="{8D60C640-6D6E-4783-806F-9FC8518368A7}" type="pres">
      <dgm:prSet presAssocID="{9AB05198-8F41-4CB5-A14A-9F8891ED3A39}" presName="sibTrans" presStyleCnt="0"/>
      <dgm:spPr/>
    </dgm:pt>
    <dgm:pt modelId="{FF07D3B9-1562-48B7-8573-5ADE209C6FB5}" type="pres">
      <dgm:prSet presAssocID="{3820E2BA-C55A-44DB-8BEB-1809F88FBBDE}" presName="compNode" presStyleCnt="0"/>
      <dgm:spPr/>
    </dgm:pt>
    <dgm:pt modelId="{02458538-3770-48AB-A065-AAB8DF00FD1B}" type="pres">
      <dgm:prSet presAssocID="{3820E2BA-C55A-44DB-8BEB-1809F88FBB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d"/>
        </a:ext>
      </dgm:extLst>
    </dgm:pt>
    <dgm:pt modelId="{6E8E57C8-252D-44B5-992D-A38823CF4727}" type="pres">
      <dgm:prSet presAssocID="{3820E2BA-C55A-44DB-8BEB-1809F88FBBDE}" presName="spaceRect" presStyleCnt="0"/>
      <dgm:spPr/>
    </dgm:pt>
    <dgm:pt modelId="{E3D37DFA-DC06-408B-9645-52A05FAB6649}" type="pres">
      <dgm:prSet presAssocID="{3820E2BA-C55A-44DB-8BEB-1809F88FBBDE}" presName="textRect" presStyleLbl="revTx" presStyleIdx="1" presStyleCnt="3">
        <dgm:presLayoutVars>
          <dgm:chMax val="1"/>
          <dgm:chPref val="1"/>
        </dgm:presLayoutVars>
      </dgm:prSet>
      <dgm:spPr/>
    </dgm:pt>
    <dgm:pt modelId="{60B7AA89-53BC-46C6-A074-3235338FC8F8}" type="pres">
      <dgm:prSet presAssocID="{48B3EE38-6A29-43BF-B1F5-0A2BB5AE554B}" presName="sibTrans" presStyleCnt="0"/>
      <dgm:spPr/>
    </dgm:pt>
    <dgm:pt modelId="{21BE8044-7ED0-4609-A4EC-385BFD921B49}" type="pres">
      <dgm:prSet presAssocID="{02BB31AF-E730-4788-9F51-B278CA742ED9}" presName="compNode" presStyleCnt="0"/>
      <dgm:spPr/>
    </dgm:pt>
    <dgm:pt modelId="{9CE72228-03F1-4DE0-9270-25F891E9DBCE}" type="pres">
      <dgm:prSet presAssocID="{02BB31AF-E730-4788-9F51-B278CA742E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CBB55756-EA89-4FF6-AE9B-F0B8118F5928}" type="pres">
      <dgm:prSet presAssocID="{02BB31AF-E730-4788-9F51-B278CA742ED9}" presName="spaceRect" presStyleCnt="0"/>
      <dgm:spPr/>
    </dgm:pt>
    <dgm:pt modelId="{38F382E8-E89A-4B0E-9C55-660EB45D3266}" type="pres">
      <dgm:prSet presAssocID="{02BB31AF-E730-4788-9F51-B278CA742ED9}" presName="textRect" presStyleLbl="revTx" presStyleIdx="2" presStyleCnt="3">
        <dgm:presLayoutVars>
          <dgm:chMax val="1"/>
          <dgm:chPref val="1"/>
        </dgm:presLayoutVars>
      </dgm:prSet>
      <dgm:spPr/>
    </dgm:pt>
  </dgm:ptLst>
  <dgm:cxnLst>
    <dgm:cxn modelId="{69D5F304-B108-4E6A-8DBF-B58A17CB000F}" srcId="{DB38489C-D998-49F2-B94E-C70F8DCE0FA6}" destId="{3820E2BA-C55A-44DB-8BEB-1809F88FBBDE}" srcOrd="1" destOrd="0" parTransId="{1A7A646B-C92D-43DC-A0BE-A50C00B250EE}" sibTransId="{48B3EE38-6A29-43BF-B1F5-0A2BB5AE554B}"/>
    <dgm:cxn modelId="{07586335-4592-4290-B037-CA295CA4F636}" type="presOf" srcId="{02BB31AF-E730-4788-9F51-B278CA742ED9}" destId="{38F382E8-E89A-4B0E-9C55-660EB45D3266}" srcOrd="0" destOrd="0" presId="urn:microsoft.com/office/officeart/2018/2/layout/IconLabelList"/>
    <dgm:cxn modelId="{7EB6F239-4A76-40AA-B4D5-241D23A1C4B7}" srcId="{DB38489C-D998-49F2-B94E-C70F8DCE0FA6}" destId="{CBBEA870-FC65-4913-A6A2-5250FEC8721B}" srcOrd="0" destOrd="0" parTransId="{386C3A4C-402F-41A7-8040-D1FE3FE1FFE2}" sibTransId="{9AB05198-8F41-4CB5-A14A-9F8891ED3A39}"/>
    <dgm:cxn modelId="{14CFE449-0411-400D-B76A-E53C44B757E7}" type="presOf" srcId="{3820E2BA-C55A-44DB-8BEB-1809F88FBBDE}" destId="{E3D37DFA-DC06-408B-9645-52A05FAB6649}" srcOrd="0" destOrd="0" presId="urn:microsoft.com/office/officeart/2018/2/layout/IconLabelList"/>
    <dgm:cxn modelId="{C4EE4B58-5939-456B-B954-9690BDAEC715}" srcId="{DB38489C-D998-49F2-B94E-C70F8DCE0FA6}" destId="{02BB31AF-E730-4788-9F51-B278CA742ED9}" srcOrd="2" destOrd="0" parTransId="{1655EBAB-8C02-4C8F-96FD-F9A43D03F1BC}" sibTransId="{E04EAED9-FB4C-44F6-BBE8-7E6A463DF228}"/>
    <dgm:cxn modelId="{800485A6-7DF5-43C1-90FF-21870C16A6D0}" type="presOf" srcId="{CBBEA870-FC65-4913-A6A2-5250FEC8721B}" destId="{D3BC265F-7022-47CE-9CAD-5076666484A3}" srcOrd="0" destOrd="0" presId="urn:microsoft.com/office/officeart/2018/2/layout/IconLabelList"/>
    <dgm:cxn modelId="{8B69E8C8-155A-421A-BAB5-8CFE97BD85F0}" type="presOf" srcId="{DB38489C-D998-49F2-B94E-C70F8DCE0FA6}" destId="{D79D705A-6B01-45B4-9F94-33BB5902F10B}" srcOrd="0" destOrd="0" presId="urn:microsoft.com/office/officeart/2018/2/layout/IconLabelList"/>
    <dgm:cxn modelId="{D857CA04-D13A-4597-B9FC-1D0CD2A9652F}" type="presParOf" srcId="{D79D705A-6B01-45B4-9F94-33BB5902F10B}" destId="{D6F6C493-94F1-4622-BE46-0FD9E46F8B0D}" srcOrd="0" destOrd="0" presId="urn:microsoft.com/office/officeart/2018/2/layout/IconLabelList"/>
    <dgm:cxn modelId="{72D92087-F3EE-4A73-877B-20B055DA7350}" type="presParOf" srcId="{D6F6C493-94F1-4622-BE46-0FD9E46F8B0D}" destId="{92C70CFD-985F-4130-9ABA-E798A0E4A389}" srcOrd="0" destOrd="0" presId="urn:microsoft.com/office/officeart/2018/2/layout/IconLabelList"/>
    <dgm:cxn modelId="{7E4525FA-92CC-4065-8DF2-1A87FAAFD9B6}" type="presParOf" srcId="{D6F6C493-94F1-4622-BE46-0FD9E46F8B0D}" destId="{D9AE6748-5B2C-4FCC-9404-6E07156427E0}" srcOrd="1" destOrd="0" presId="urn:microsoft.com/office/officeart/2018/2/layout/IconLabelList"/>
    <dgm:cxn modelId="{1E5B7A16-3D53-4737-A5F2-0E6529BEEA8C}" type="presParOf" srcId="{D6F6C493-94F1-4622-BE46-0FD9E46F8B0D}" destId="{D3BC265F-7022-47CE-9CAD-5076666484A3}" srcOrd="2" destOrd="0" presId="urn:microsoft.com/office/officeart/2018/2/layout/IconLabelList"/>
    <dgm:cxn modelId="{BA14FC05-ADE9-4967-81F8-7AAE88E5AC76}" type="presParOf" srcId="{D79D705A-6B01-45B4-9F94-33BB5902F10B}" destId="{8D60C640-6D6E-4783-806F-9FC8518368A7}" srcOrd="1" destOrd="0" presId="urn:microsoft.com/office/officeart/2018/2/layout/IconLabelList"/>
    <dgm:cxn modelId="{345BECA9-5BDE-4A2A-8F17-A3144C78FB1A}" type="presParOf" srcId="{D79D705A-6B01-45B4-9F94-33BB5902F10B}" destId="{FF07D3B9-1562-48B7-8573-5ADE209C6FB5}" srcOrd="2" destOrd="0" presId="urn:microsoft.com/office/officeart/2018/2/layout/IconLabelList"/>
    <dgm:cxn modelId="{821BFDEC-08A2-41C1-9135-75F204F6C4E2}" type="presParOf" srcId="{FF07D3B9-1562-48B7-8573-5ADE209C6FB5}" destId="{02458538-3770-48AB-A065-AAB8DF00FD1B}" srcOrd="0" destOrd="0" presId="urn:microsoft.com/office/officeart/2018/2/layout/IconLabelList"/>
    <dgm:cxn modelId="{61EF97AA-3EB0-4B97-B893-4CEEB8D80DFA}" type="presParOf" srcId="{FF07D3B9-1562-48B7-8573-5ADE209C6FB5}" destId="{6E8E57C8-252D-44B5-992D-A38823CF4727}" srcOrd="1" destOrd="0" presId="urn:microsoft.com/office/officeart/2018/2/layout/IconLabelList"/>
    <dgm:cxn modelId="{124349D1-E10A-4CB7-BDBF-886DBC02F2C4}" type="presParOf" srcId="{FF07D3B9-1562-48B7-8573-5ADE209C6FB5}" destId="{E3D37DFA-DC06-408B-9645-52A05FAB6649}" srcOrd="2" destOrd="0" presId="urn:microsoft.com/office/officeart/2018/2/layout/IconLabelList"/>
    <dgm:cxn modelId="{CF85C3DB-FF3E-4E94-A738-7038B9ABE403}" type="presParOf" srcId="{D79D705A-6B01-45B4-9F94-33BB5902F10B}" destId="{60B7AA89-53BC-46C6-A074-3235338FC8F8}" srcOrd="3" destOrd="0" presId="urn:microsoft.com/office/officeart/2018/2/layout/IconLabelList"/>
    <dgm:cxn modelId="{2014AACE-51A8-42E6-96D3-3006E8896FB0}" type="presParOf" srcId="{D79D705A-6B01-45B4-9F94-33BB5902F10B}" destId="{21BE8044-7ED0-4609-A4EC-385BFD921B49}" srcOrd="4" destOrd="0" presId="urn:microsoft.com/office/officeart/2018/2/layout/IconLabelList"/>
    <dgm:cxn modelId="{332AE52D-2743-45CD-B989-8498E66516CD}" type="presParOf" srcId="{21BE8044-7ED0-4609-A4EC-385BFD921B49}" destId="{9CE72228-03F1-4DE0-9270-25F891E9DBCE}" srcOrd="0" destOrd="0" presId="urn:microsoft.com/office/officeart/2018/2/layout/IconLabelList"/>
    <dgm:cxn modelId="{DCDA56F0-B3E3-40E1-B360-00D48393EF3F}" type="presParOf" srcId="{21BE8044-7ED0-4609-A4EC-385BFD921B49}" destId="{CBB55756-EA89-4FF6-AE9B-F0B8118F5928}" srcOrd="1" destOrd="0" presId="urn:microsoft.com/office/officeart/2018/2/layout/IconLabelList"/>
    <dgm:cxn modelId="{67D31381-B885-4E74-A6D6-D47005C94073}" type="presParOf" srcId="{21BE8044-7ED0-4609-A4EC-385BFD921B49}" destId="{38F382E8-E89A-4B0E-9C55-660EB45D3266}" srcOrd="2" destOrd="0" presId="urn:microsoft.com/office/officeart/2018/2/layout/IconLabel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0AA92-8021-4DB5-BD76-2022DA5F13D6}">
      <dsp:nvSpPr>
        <dsp:cNvPr id="0" name=""/>
        <dsp:cNvSpPr/>
      </dsp:nvSpPr>
      <dsp:spPr>
        <a:xfrm>
          <a:off x="0" y="0"/>
          <a:ext cx="2738210" cy="3155488"/>
        </a:xfrm>
        <a:prstGeom prst="roundRect">
          <a:avLst>
            <a:gd name="adj" fmla="val 5000"/>
          </a:avLst>
        </a:prstGeom>
        <a:solidFill>
          <a:srgbClr val="FDB9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GB" sz="2400" kern="1200" dirty="0">
              <a:solidFill>
                <a:schemeClr val="accent4">
                  <a:lumMod val="50000"/>
                </a:schemeClr>
              </a:solidFill>
            </a:rPr>
            <a:t>Amber Strategies</a:t>
          </a:r>
          <a:endParaRPr lang="en-GB" sz="1800" kern="1200" dirty="0">
            <a:solidFill>
              <a:schemeClr val="accent4">
                <a:lumMod val="50000"/>
              </a:schemeClr>
            </a:solidFill>
          </a:endParaRPr>
        </a:p>
      </dsp:txBody>
      <dsp:txXfrm rot="16200000">
        <a:off x="-1019929" y="1019929"/>
        <a:ext cx="2587500" cy="547642"/>
      </dsp:txXfrm>
    </dsp:sp>
    <dsp:sp modelId="{04B05457-3630-43F7-9331-58B9D7BC02BA}">
      <dsp:nvSpPr>
        <dsp:cNvPr id="0" name=""/>
        <dsp:cNvSpPr/>
      </dsp:nvSpPr>
      <dsp:spPr>
        <a:xfrm>
          <a:off x="547642" y="0"/>
          <a:ext cx="2039966" cy="31554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GB" sz="2400" i="1" kern="1200" dirty="0"/>
            <a:t>For when stress or emotional arousal is starting to build</a:t>
          </a:r>
        </a:p>
      </dsp:txBody>
      <dsp:txXfrm>
        <a:off x="547642" y="0"/>
        <a:ext cx="2039966" cy="3155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0CFD-985F-4130-9ABA-E798A0E4A389}">
      <dsp:nvSpPr>
        <dsp:cNvPr id="0" name=""/>
        <dsp:cNvSpPr/>
      </dsp:nvSpPr>
      <dsp:spPr>
        <a:xfrm>
          <a:off x="676241" y="163178"/>
          <a:ext cx="739599" cy="739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C265F-7022-47CE-9CAD-5076666484A3}">
      <dsp:nvSpPr>
        <dsp:cNvPr id="0" name=""/>
        <dsp:cNvSpPr/>
      </dsp:nvSpPr>
      <dsp:spPr>
        <a:xfrm>
          <a:off x="224264" y="1149443"/>
          <a:ext cx="1643554" cy="6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It is important to also think about your own needs.</a:t>
          </a:r>
        </a:p>
      </dsp:txBody>
      <dsp:txXfrm>
        <a:off x="224264" y="1149443"/>
        <a:ext cx="1643554" cy="657421"/>
      </dsp:txXfrm>
    </dsp:sp>
    <dsp:sp modelId="{02458538-3770-48AB-A065-AAB8DF00FD1B}">
      <dsp:nvSpPr>
        <dsp:cNvPr id="0" name=""/>
        <dsp:cNvSpPr/>
      </dsp:nvSpPr>
      <dsp:spPr>
        <a:xfrm>
          <a:off x="2607418" y="163178"/>
          <a:ext cx="739599" cy="739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37DFA-DC06-408B-9645-52A05FAB6649}">
      <dsp:nvSpPr>
        <dsp:cNvPr id="0" name=""/>
        <dsp:cNvSpPr/>
      </dsp:nvSpPr>
      <dsp:spPr>
        <a:xfrm>
          <a:off x="2155441" y="1149443"/>
          <a:ext cx="1643554" cy="6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Having a sensitive or distressed child at home can be very demanding.</a:t>
          </a:r>
        </a:p>
      </dsp:txBody>
      <dsp:txXfrm>
        <a:off x="2155441" y="1149443"/>
        <a:ext cx="1643554" cy="657421"/>
      </dsp:txXfrm>
    </dsp:sp>
    <dsp:sp modelId="{9CE72228-03F1-4DE0-9270-25F891E9DBCE}">
      <dsp:nvSpPr>
        <dsp:cNvPr id="0" name=""/>
        <dsp:cNvSpPr/>
      </dsp:nvSpPr>
      <dsp:spPr>
        <a:xfrm>
          <a:off x="1641830" y="2217754"/>
          <a:ext cx="739599" cy="739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382E8-E89A-4B0E-9C55-660EB45D3266}">
      <dsp:nvSpPr>
        <dsp:cNvPr id="0" name=""/>
        <dsp:cNvSpPr/>
      </dsp:nvSpPr>
      <dsp:spPr>
        <a:xfrm>
          <a:off x="1189852" y="3204019"/>
          <a:ext cx="1643554" cy="65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We also need to think about how you look after yourself.</a:t>
          </a:r>
        </a:p>
      </dsp:txBody>
      <dsp:txXfrm>
        <a:off x="1189852" y="3204019"/>
        <a:ext cx="1643554" cy="6574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4FD8-ECDF-4B0C-AE00-1F3143F3C078}" type="datetimeFigureOut">
              <a:rPr lang="en-GB" smtClean="0"/>
              <a:t>15/01/2024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85149-272B-48B6-81BC-86D3D109A73A}" type="slidenum">
              <a:rPr lang="en-GB" smtClean="0"/>
              <a:t>‹#›</a:t>
            </a:fld>
            <a:endParaRPr lang="en-GB"/>
          </a:p>
        </p:txBody>
      </p:sp>
    </p:spTree>
    <p:extLst>
      <p:ext uri="{BB962C8B-B14F-4D97-AF65-F5344CB8AC3E}">
        <p14:creationId xmlns:p14="http://schemas.microsoft.com/office/powerpoint/2010/main" val="224302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introductions.</a:t>
            </a:r>
          </a:p>
          <a:p>
            <a:r>
              <a:rPr lang="en-GB" dirty="0"/>
              <a:t>No camera/chat functions due to wanting to limit any safeguarding concerns. </a:t>
            </a:r>
          </a:p>
          <a:p>
            <a:r>
              <a:rPr lang="en-GB" dirty="0"/>
              <a:t>45 minutes</a:t>
            </a:r>
          </a:p>
        </p:txBody>
      </p:sp>
      <p:sp>
        <p:nvSpPr>
          <p:cNvPr id="4" name="Slide Number Placeholder 3"/>
          <p:cNvSpPr>
            <a:spLocks noGrp="1"/>
          </p:cNvSpPr>
          <p:nvPr>
            <p:ph type="sldNum" sz="quarter" idx="5"/>
          </p:nvPr>
        </p:nvSpPr>
        <p:spPr/>
        <p:txBody>
          <a:bodyPr/>
          <a:lstStyle/>
          <a:p>
            <a:fld id="{941E7EB8-57C4-4D22-B7AA-32552910F1A5}" type="slidenum">
              <a:rPr lang="en-GB" smtClean="0"/>
              <a:t>1</a:t>
            </a:fld>
            <a:endParaRPr lang="en-GB"/>
          </a:p>
        </p:txBody>
      </p:sp>
    </p:spTree>
    <p:extLst>
      <p:ext uri="{BB962C8B-B14F-4D97-AF65-F5344CB8AC3E}">
        <p14:creationId xmlns:p14="http://schemas.microsoft.com/office/powerpoint/2010/main" val="341063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15</a:t>
            </a:fld>
            <a:endParaRPr lang="en-GB"/>
          </a:p>
        </p:txBody>
      </p:sp>
    </p:spTree>
    <p:extLst>
      <p:ext uri="{BB962C8B-B14F-4D97-AF65-F5344CB8AC3E}">
        <p14:creationId xmlns:p14="http://schemas.microsoft.com/office/powerpoint/2010/main" val="78096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16</a:t>
            </a:fld>
            <a:endParaRPr lang="en-GB"/>
          </a:p>
        </p:txBody>
      </p:sp>
    </p:spTree>
    <p:extLst>
      <p:ext uri="{BB962C8B-B14F-4D97-AF65-F5344CB8AC3E}">
        <p14:creationId xmlns:p14="http://schemas.microsoft.com/office/powerpoint/2010/main" val="366765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17</a:t>
            </a:fld>
            <a:endParaRPr lang="en-GB"/>
          </a:p>
        </p:txBody>
      </p:sp>
    </p:spTree>
    <p:extLst>
      <p:ext uri="{BB962C8B-B14F-4D97-AF65-F5344CB8AC3E}">
        <p14:creationId xmlns:p14="http://schemas.microsoft.com/office/powerpoint/2010/main" val="21085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19</a:t>
            </a:fld>
            <a:endParaRPr lang="en-GB"/>
          </a:p>
        </p:txBody>
      </p:sp>
    </p:spTree>
    <p:extLst>
      <p:ext uri="{BB962C8B-B14F-4D97-AF65-F5344CB8AC3E}">
        <p14:creationId xmlns:p14="http://schemas.microsoft.com/office/powerpoint/2010/main" val="28276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2</a:t>
            </a:fld>
            <a:endParaRPr lang="en-GB"/>
          </a:p>
        </p:txBody>
      </p:sp>
    </p:spTree>
    <p:extLst>
      <p:ext uri="{BB962C8B-B14F-4D97-AF65-F5344CB8AC3E}">
        <p14:creationId xmlns:p14="http://schemas.microsoft.com/office/powerpoint/2010/main" val="316549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en-GB" dirty="0">
                <a:solidFill>
                  <a:schemeClr val="bg1"/>
                </a:solidFill>
              </a:rPr>
              <a:t>So thinking about how that might present - Children develop a basic understanding of emotions by around 6-9 years old, they might be able to use some emotional words and  describe emotions experiences  - but it can take much longer to learn how to </a:t>
            </a:r>
            <a:r>
              <a:rPr lang="en-GB" b="1" dirty="0">
                <a:solidFill>
                  <a:schemeClr val="bg1"/>
                </a:solidFill>
              </a:rPr>
              <a:t>‘regulate</a:t>
            </a:r>
            <a:r>
              <a:rPr lang="en-GB" dirty="0">
                <a:solidFill>
                  <a:schemeClr val="bg1"/>
                </a:solidFill>
              </a:rPr>
              <a:t>’ or control these emotions, or describe how they are feeling when distressed. </a:t>
            </a:r>
          </a:p>
          <a:p>
            <a:endParaRPr lang="en-GB" dirty="0"/>
          </a:p>
          <a:p>
            <a:pPr marL="0" marR="0" lvl="0" indent="0" algn="l" defTabSz="1828526" rtl="0" eaLnBrk="1" fontAlgn="auto" latinLnBrk="0" hangingPunct="1">
              <a:lnSpc>
                <a:spcPct val="100000"/>
              </a:lnSpc>
              <a:spcBef>
                <a:spcPts val="0"/>
              </a:spcBef>
              <a:spcAft>
                <a:spcPts val="0"/>
              </a:spcAft>
              <a:buClrTx/>
              <a:buSzTx/>
              <a:buFontTx/>
              <a:buNone/>
              <a:tabLst/>
              <a:defRPr/>
            </a:pPr>
            <a:r>
              <a:rPr lang="en-GB" dirty="0">
                <a:solidFill>
                  <a:schemeClr val="bg1"/>
                </a:solidFill>
              </a:rPr>
              <a:t>This is why traditional ‘talking therapy’ doesn’t work so well with younger children (primary aged) and why we offer support to parents/school rather </a:t>
            </a:r>
            <a:r>
              <a:rPr lang="en-GB" dirty="0" err="1">
                <a:solidFill>
                  <a:schemeClr val="bg1"/>
                </a:solidFill>
              </a:rPr>
              <a:t>thanw</a:t>
            </a:r>
            <a:r>
              <a:rPr lang="en-GB" dirty="0">
                <a:solidFill>
                  <a:schemeClr val="bg1"/>
                </a:solidFill>
              </a:rPr>
              <a:t> working with the </a:t>
            </a:r>
            <a:r>
              <a:rPr lang="en-GB" dirty="0" err="1">
                <a:solidFill>
                  <a:schemeClr val="bg1"/>
                </a:solidFill>
              </a:rPr>
              <a:t>yp</a:t>
            </a:r>
            <a:r>
              <a:rPr lang="en-GB" dirty="0">
                <a:solidFill>
                  <a:schemeClr val="bg1"/>
                </a:solidFill>
              </a:rPr>
              <a:t> where the </a:t>
            </a:r>
            <a:r>
              <a:rPr lang="en-GB" dirty="0" err="1">
                <a:solidFill>
                  <a:schemeClr val="bg1"/>
                </a:solidFill>
              </a:rPr>
              <a:t>yp</a:t>
            </a:r>
            <a:r>
              <a:rPr lang="en-GB" dirty="0">
                <a:solidFill>
                  <a:schemeClr val="bg1"/>
                </a:solidFill>
              </a:rPr>
              <a:t> might have a really nice time in 1-1 but they cant retain the information and apply it when under pressure. </a:t>
            </a:r>
          </a:p>
          <a:p>
            <a:endParaRPr lang="en-GB" dirty="0"/>
          </a:p>
          <a:p>
            <a:pPr marL="0" marR="0" lvl="0" indent="0" algn="l" defTabSz="1828526" rtl="0" eaLnBrk="1" fontAlgn="auto" latinLnBrk="0" hangingPunct="1">
              <a:lnSpc>
                <a:spcPct val="100000"/>
              </a:lnSpc>
              <a:spcBef>
                <a:spcPts val="0"/>
              </a:spcBef>
              <a:spcAft>
                <a:spcPts val="0"/>
              </a:spcAft>
              <a:buClrTx/>
              <a:buSzTx/>
              <a:buFontTx/>
              <a:buNone/>
              <a:tabLst/>
              <a:defRPr/>
            </a:pPr>
            <a:r>
              <a:rPr lang="en-GB" dirty="0">
                <a:solidFill>
                  <a:schemeClr val="bg1"/>
                </a:solidFill>
              </a:rPr>
              <a:t>Up until adolescence (and beyond for some) </a:t>
            </a:r>
            <a:r>
              <a:rPr lang="en-GB" b="1" dirty="0">
                <a:solidFill>
                  <a:schemeClr val="bg1"/>
                </a:solidFill>
              </a:rPr>
              <a:t>children will need support from the adults around them to manage their feelings, </a:t>
            </a:r>
            <a:r>
              <a:rPr lang="en-GB" dirty="0">
                <a:solidFill>
                  <a:schemeClr val="bg1"/>
                </a:solidFill>
              </a:rPr>
              <a:t>particularly those that have experienced adverse experiences or neurodiversity. </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GB" dirty="0"/>
          </a:p>
          <a:p>
            <a:pPr marL="0" marR="0" lvl="0" indent="0" algn="l" defTabSz="1828526" rtl="0" eaLnBrk="1" fontAlgn="auto" latinLnBrk="0" hangingPunct="1">
              <a:lnSpc>
                <a:spcPct val="100000"/>
              </a:lnSpc>
              <a:spcBef>
                <a:spcPts val="0"/>
              </a:spcBef>
              <a:spcAft>
                <a:spcPts val="0"/>
              </a:spcAft>
              <a:buClrTx/>
              <a:buSzTx/>
              <a:buFontTx/>
              <a:buNone/>
              <a:tabLst/>
              <a:defRPr/>
            </a:pPr>
            <a:r>
              <a:rPr lang="en-GB" dirty="0">
                <a:solidFill>
                  <a:schemeClr val="bg1"/>
                </a:solidFill>
              </a:rPr>
              <a:t>Until they have this, they are likely to show how they are feeling in </a:t>
            </a:r>
            <a:r>
              <a:rPr lang="en-GB" b="1" dirty="0">
                <a:solidFill>
                  <a:schemeClr val="bg1"/>
                </a:solidFill>
              </a:rPr>
              <a:t>what they do </a:t>
            </a:r>
            <a:r>
              <a:rPr lang="en-GB" dirty="0">
                <a:solidFill>
                  <a:schemeClr val="bg1"/>
                </a:solidFill>
              </a:rPr>
              <a:t>rather than what they say (their behaviour) </a:t>
            </a:r>
          </a:p>
          <a:p>
            <a:pPr marL="0" marR="0" lvl="0" indent="0" algn="l" defTabSz="1828526"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1828526"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1828526"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1828526"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C45D7C9D-9112-4F08-8248-0BB97C0F58DB}" type="slidenum">
              <a:rPr lang="en-GB" smtClean="0"/>
              <a:t>3</a:t>
            </a:fld>
            <a:endParaRPr lang="en-GB"/>
          </a:p>
        </p:txBody>
      </p:sp>
    </p:spTree>
    <p:extLst>
      <p:ext uri="{BB962C8B-B14F-4D97-AF65-F5344CB8AC3E}">
        <p14:creationId xmlns:p14="http://schemas.microsoft.com/office/powerpoint/2010/main" val="125526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4</a:t>
            </a:fld>
            <a:endParaRPr lang="en-GB"/>
          </a:p>
        </p:txBody>
      </p:sp>
    </p:spTree>
    <p:extLst>
      <p:ext uri="{BB962C8B-B14F-4D97-AF65-F5344CB8AC3E}">
        <p14:creationId xmlns:p14="http://schemas.microsoft.com/office/powerpoint/2010/main" val="174037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5</a:t>
            </a:fld>
            <a:endParaRPr lang="en-GB"/>
          </a:p>
        </p:txBody>
      </p:sp>
    </p:spTree>
    <p:extLst>
      <p:ext uri="{BB962C8B-B14F-4D97-AF65-F5344CB8AC3E}">
        <p14:creationId xmlns:p14="http://schemas.microsoft.com/office/powerpoint/2010/main" val="311027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1E7EB8-57C4-4D22-B7AA-32552910F1A5}" type="slidenum">
              <a:rPr lang="en-GB" smtClean="0"/>
              <a:t>6</a:t>
            </a:fld>
            <a:endParaRPr lang="en-GB"/>
          </a:p>
        </p:txBody>
      </p:sp>
    </p:spTree>
    <p:extLst>
      <p:ext uri="{BB962C8B-B14F-4D97-AF65-F5344CB8AC3E}">
        <p14:creationId xmlns:p14="http://schemas.microsoft.com/office/powerpoint/2010/main" val="173781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7</a:t>
            </a:fld>
            <a:endParaRPr lang="en-GB"/>
          </a:p>
        </p:txBody>
      </p:sp>
    </p:spTree>
    <p:extLst>
      <p:ext uri="{BB962C8B-B14F-4D97-AF65-F5344CB8AC3E}">
        <p14:creationId xmlns:p14="http://schemas.microsoft.com/office/powerpoint/2010/main" val="19237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C24B4C9-EAC1-406E-8CD0-9E8C9F78C9AF}" type="slidenum">
              <a:rPr lang="en-GB" smtClean="0"/>
              <a:t>12</a:t>
            </a:fld>
            <a:endParaRPr lang="en-GB"/>
          </a:p>
        </p:txBody>
      </p:sp>
    </p:spTree>
    <p:extLst>
      <p:ext uri="{BB962C8B-B14F-4D97-AF65-F5344CB8AC3E}">
        <p14:creationId xmlns:p14="http://schemas.microsoft.com/office/powerpoint/2010/main" val="279033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presentation there will be the QR codes to take them to their local MHST webpage – from there you can see if your child attends one of the schools we work in. If they do, speak to their school who can look at referring into our service. </a:t>
            </a:r>
          </a:p>
        </p:txBody>
      </p:sp>
      <p:sp>
        <p:nvSpPr>
          <p:cNvPr id="4" name="Slide Number Placeholder 3"/>
          <p:cNvSpPr>
            <a:spLocks noGrp="1"/>
          </p:cNvSpPr>
          <p:nvPr>
            <p:ph type="sldNum" sz="quarter" idx="5"/>
          </p:nvPr>
        </p:nvSpPr>
        <p:spPr/>
        <p:txBody>
          <a:bodyPr/>
          <a:lstStyle/>
          <a:p>
            <a:fld id="{941E7EB8-57C4-4D22-B7AA-32552910F1A5}" type="slidenum">
              <a:rPr lang="en-GB" smtClean="0"/>
              <a:t>14</a:t>
            </a:fld>
            <a:endParaRPr lang="en-GB"/>
          </a:p>
        </p:txBody>
      </p:sp>
    </p:spTree>
    <p:extLst>
      <p:ext uri="{BB962C8B-B14F-4D97-AF65-F5344CB8AC3E}">
        <p14:creationId xmlns:p14="http://schemas.microsoft.com/office/powerpoint/2010/main" val="203118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E8E308-1022-EF40-A40F-8D439135066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64214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8E308-1022-EF40-A40F-8D439135066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00152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8E308-1022-EF40-A40F-8D439135066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4232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8E308-1022-EF40-A40F-8D439135066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7911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8E308-1022-EF40-A40F-8D439135066D}"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08813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E8E308-1022-EF40-A40F-8D439135066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90282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E8E308-1022-EF40-A40F-8D439135066D}"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77577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E8E308-1022-EF40-A40F-8D439135066D}"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42021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E308-1022-EF40-A40F-8D439135066D}"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27783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01064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95661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08-1022-EF40-A40F-8D439135066D}" type="datetimeFigureOut">
              <a:rPr lang="en-US" smtClean="0"/>
              <a:t>1/15/2024</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E673-5009-B241-A93B-0EFA06793C53}" type="slidenum">
              <a:rPr lang="en-US" smtClean="0"/>
              <a:t>‹#›</a:t>
            </a:fld>
            <a:endParaRPr lang="en-US"/>
          </a:p>
        </p:txBody>
      </p:sp>
    </p:spTree>
    <p:extLst>
      <p:ext uri="{BB962C8B-B14F-4D97-AF65-F5344CB8AC3E}">
        <p14:creationId xmlns:p14="http://schemas.microsoft.com/office/powerpoint/2010/main" val="174452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26.svg"/><Relationship Id="rId4" Type="http://schemas.openxmlformats.org/officeDocument/2006/relationships/image" Target="../media/image2.sv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3" Type="http://schemas.openxmlformats.org/officeDocument/2006/relationships/image" Target="../media/image29.png"/><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31.pn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4.sv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Data" Target="../diagrams/data1.xml"/><Relationship Id="rId17" Type="http://schemas.openxmlformats.org/officeDocument/2006/relationships/image" Target="../media/image32.png"/><Relationship Id="rId2" Type="http://schemas.openxmlformats.org/officeDocument/2006/relationships/notesSlide" Target="../notesSlides/notesSlide9.xml"/><Relationship Id="rId16" Type="http://schemas.microsoft.com/office/2007/relationships/diagramDrawing" Target="../diagrams/drawing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diagramColors" Target="../diagrams/colors1.xml"/><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diagramQuickStyle" Target="../diagrams/quickStyle2.xml"/><Relationship Id="rId5" Type="http://schemas.openxmlformats.org/officeDocument/2006/relationships/image" Target="../media/image3.png"/><Relationship Id="rId10" Type="http://schemas.openxmlformats.org/officeDocument/2006/relationships/diagramLayout" Target="../diagrams/layout2.xml"/><Relationship Id="rId4" Type="http://schemas.openxmlformats.org/officeDocument/2006/relationships/image" Target="../media/image2.svg"/><Relationship Id="rId9"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11.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7.emf"/><Relationship Id="rId7" Type="http://schemas.openxmlformats.org/officeDocument/2006/relationships/image" Target="../media/image1.png"/><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9.png"/><Relationship Id="rId10" Type="http://schemas.openxmlformats.org/officeDocument/2006/relationships/image" Target="../media/image4.svg"/><Relationship Id="rId4" Type="http://schemas.openxmlformats.org/officeDocument/2006/relationships/image" Target="../media/image48.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4.svg"/><Relationship Id="rId2" Type="http://schemas.openxmlformats.org/officeDocument/2006/relationships/slideLayout" Target="../slideLayouts/slideLayout7.xml"/><Relationship Id="rId1" Type="http://schemas.openxmlformats.org/officeDocument/2006/relationships/video" Target="https://www.youtube.com/embed/flo0PjbNBp0?start=96&amp;feature=oembed" TargetMode="Externa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18.svg"/><Relationship Id="rId12" Type="http://schemas.openxmlformats.org/officeDocument/2006/relationships/image" Target="../media/image22.tif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21.tiff"/><Relationship Id="rId5" Type="http://schemas.openxmlformats.org/officeDocument/2006/relationships/image" Target="../media/image16.sv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3" name="Freeform 3"/>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4" name="Freeform 4"/>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5" name="Freeform 5"/>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sp>
        <p:nvSpPr>
          <p:cNvPr id="6" name="TextBox 6"/>
          <p:cNvSpPr txBox="1"/>
          <p:nvPr/>
        </p:nvSpPr>
        <p:spPr>
          <a:xfrm>
            <a:off x="742950" y="2344981"/>
            <a:ext cx="7528214" cy="1318692"/>
          </a:xfrm>
          <a:prstGeom prst="rect">
            <a:avLst/>
          </a:prstGeom>
        </p:spPr>
        <p:txBody>
          <a:bodyPr wrap="square" lIns="0" tIns="0" rIns="0" bIns="0" rtlCol="0" anchor="t">
            <a:spAutoFit/>
          </a:bodyPr>
          <a:lstStyle/>
          <a:p>
            <a:pPr>
              <a:lnSpc>
                <a:spcPts val="4984"/>
              </a:lnSpc>
            </a:pPr>
            <a:r>
              <a:rPr lang="en-US" sz="4984" spc="50" dirty="0">
                <a:solidFill>
                  <a:srgbClr val="0086B3"/>
                </a:solidFill>
                <a:latin typeface="Proxima Nova Bold"/>
              </a:rPr>
              <a:t>Supporting your child's emotional regulation </a:t>
            </a:r>
          </a:p>
        </p:txBody>
      </p:sp>
      <p:sp>
        <p:nvSpPr>
          <p:cNvPr id="7" name="TextBox 7"/>
          <p:cNvSpPr txBox="1"/>
          <p:nvPr/>
        </p:nvSpPr>
        <p:spPr>
          <a:xfrm>
            <a:off x="804863" y="3642417"/>
            <a:ext cx="3572774" cy="284630"/>
          </a:xfrm>
          <a:prstGeom prst="rect">
            <a:avLst/>
          </a:prstGeom>
        </p:spPr>
        <p:txBody>
          <a:bodyPr lIns="0" tIns="0" rIns="0" bIns="0" rtlCol="0" anchor="t">
            <a:spAutoFit/>
          </a:bodyPr>
          <a:lstStyle/>
          <a:p>
            <a:pPr>
              <a:lnSpc>
                <a:spcPts val="2394"/>
              </a:lnSpc>
            </a:pPr>
            <a:r>
              <a:rPr lang="en-US" sz="1841" dirty="0">
                <a:solidFill>
                  <a:srgbClr val="1F294C"/>
                </a:solidFill>
                <a:latin typeface="Proxima Nova"/>
              </a:rPr>
              <a:t>An introduction for parents</a:t>
            </a:r>
          </a:p>
        </p:txBody>
      </p:sp>
      <p:sp>
        <p:nvSpPr>
          <p:cNvPr id="8" name="TextBox 8"/>
          <p:cNvSpPr txBox="1"/>
          <p:nvPr/>
        </p:nvSpPr>
        <p:spPr>
          <a:xfrm>
            <a:off x="790360" y="4409400"/>
            <a:ext cx="4849813" cy="436017"/>
          </a:xfrm>
          <a:prstGeom prst="rect">
            <a:avLst/>
          </a:prstGeom>
        </p:spPr>
        <p:txBody>
          <a:bodyPr wrap="square" lIns="0" tIns="0" rIns="0" bIns="0" rtlCol="0" anchor="t">
            <a:spAutoFit/>
          </a:bodyPr>
          <a:lstStyle/>
          <a:p>
            <a:pPr>
              <a:lnSpc>
                <a:spcPts val="1733"/>
              </a:lnSpc>
            </a:pPr>
            <a:r>
              <a:rPr lang="en-US" sz="1733" spc="17" dirty="0">
                <a:solidFill>
                  <a:srgbClr val="0086B3"/>
                </a:solidFill>
                <a:latin typeface="Proxima Nova"/>
              </a:rPr>
              <a:t>Presented by</a:t>
            </a:r>
          </a:p>
          <a:p>
            <a:pPr>
              <a:lnSpc>
                <a:spcPts val="1733"/>
              </a:lnSpc>
            </a:pPr>
            <a:r>
              <a:rPr lang="en-US" sz="1733" spc="17" dirty="0">
                <a:solidFill>
                  <a:srgbClr val="0086B3"/>
                </a:solidFill>
                <a:latin typeface="Proxima Nova"/>
              </a:rPr>
              <a:t>Mental Health School Teams</a:t>
            </a:r>
          </a:p>
        </p:txBody>
      </p:sp>
      <p:pic>
        <p:nvPicPr>
          <p:cNvPr id="9" name="Picture 8" descr="Graphical user interface&#10;&#10;Description automatically generated with medium confidence">
            <a:extLst>
              <a:ext uri="{FF2B5EF4-FFF2-40B4-BE49-F238E27FC236}">
                <a16:creationId xmlns:a16="http://schemas.microsoft.com/office/drawing/2014/main" id="{59E5AEA7-DA35-5A71-95FE-FC56C77C9D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B9158BD-D34C-950C-AFFC-529DD57EEF50}"/>
              </a:ext>
            </a:extLst>
          </p:cNvPr>
          <p:cNvSpPr/>
          <p:nvPr/>
        </p:nvSpPr>
        <p:spPr>
          <a:xfrm>
            <a:off x="1777861" y="2037614"/>
            <a:ext cx="1669744" cy="925628"/>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Oversensitive</a:t>
            </a:r>
            <a:r>
              <a:rPr lang="en-GB" sz="1600" b="1" dirty="0"/>
              <a:t> </a:t>
            </a:r>
          </a:p>
          <a:p>
            <a:pPr algn="ctr"/>
            <a:r>
              <a:rPr lang="en-GB" sz="1600" b="1" dirty="0"/>
              <a:t>- AVOIDS</a:t>
            </a:r>
          </a:p>
        </p:txBody>
      </p:sp>
      <p:sp>
        <p:nvSpPr>
          <p:cNvPr id="3" name="Arrow: Up-Down 2">
            <a:extLst>
              <a:ext uri="{FF2B5EF4-FFF2-40B4-BE49-F238E27FC236}">
                <a16:creationId xmlns:a16="http://schemas.microsoft.com/office/drawing/2014/main" id="{F5D98E7F-DFCF-256E-2BB6-7B9D22D463AC}"/>
              </a:ext>
            </a:extLst>
          </p:cNvPr>
          <p:cNvSpPr/>
          <p:nvPr/>
        </p:nvSpPr>
        <p:spPr>
          <a:xfrm rot="16200000">
            <a:off x="4327809" y="1370269"/>
            <a:ext cx="877559" cy="2260317"/>
          </a:xfrm>
          <a:prstGeom prst="upDownArrow">
            <a:avLst>
              <a:gd name="adj1" fmla="val 46980"/>
              <a:gd name="adj2" fmla="val 50000"/>
            </a:avLst>
          </a:prstGeom>
          <a:gradFill flip="none" rotWithShape="1">
            <a:gsLst>
              <a:gs pos="0">
                <a:srgbClr val="662F4D"/>
              </a:gs>
              <a:gs pos="0">
                <a:schemeClr val="accent5">
                  <a:lumMod val="60000"/>
                  <a:lumOff val="40000"/>
                </a:schemeClr>
              </a:gs>
              <a:gs pos="100000">
                <a:schemeClr val="accent3">
                  <a:lumMod val="40000"/>
                  <a:lumOff val="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C260BD4C-4C7F-246A-F7E8-58A65241AF2A}"/>
              </a:ext>
            </a:extLst>
          </p:cNvPr>
          <p:cNvSpPr/>
          <p:nvPr/>
        </p:nvSpPr>
        <p:spPr>
          <a:xfrm>
            <a:off x="6151388" y="1932347"/>
            <a:ext cx="1907223" cy="93151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Under sensitive – SEEKS</a:t>
            </a:r>
          </a:p>
        </p:txBody>
      </p:sp>
      <p:sp>
        <p:nvSpPr>
          <p:cNvPr id="5" name="TextBox 5">
            <a:extLst>
              <a:ext uri="{FF2B5EF4-FFF2-40B4-BE49-F238E27FC236}">
                <a16:creationId xmlns:a16="http://schemas.microsoft.com/office/drawing/2014/main" id="{08F9A2AB-FC78-CD93-20D8-3F1F9E2C9D50}"/>
              </a:ext>
            </a:extLst>
          </p:cNvPr>
          <p:cNvSpPr txBox="1"/>
          <p:nvPr/>
        </p:nvSpPr>
        <p:spPr>
          <a:xfrm>
            <a:off x="389075" y="557623"/>
            <a:ext cx="766953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Supporting sensory dysregulation</a:t>
            </a:r>
          </a:p>
        </p:txBody>
      </p:sp>
      <p:sp>
        <p:nvSpPr>
          <p:cNvPr id="7" name="TextBox 6">
            <a:extLst>
              <a:ext uri="{FF2B5EF4-FFF2-40B4-BE49-F238E27FC236}">
                <a16:creationId xmlns:a16="http://schemas.microsoft.com/office/drawing/2014/main" id="{CBB43374-8E70-555E-5E41-9B9D420EC2AF}"/>
              </a:ext>
            </a:extLst>
          </p:cNvPr>
          <p:cNvSpPr txBox="1"/>
          <p:nvPr/>
        </p:nvSpPr>
        <p:spPr>
          <a:xfrm>
            <a:off x="6015196" y="3429000"/>
            <a:ext cx="3307404" cy="2031325"/>
          </a:xfrm>
          <a:prstGeom prst="rect">
            <a:avLst/>
          </a:prstGeom>
          <a:noFill/>
        </p:spPr>
        <p:txBody>
          <a:bodyPr wrap="square" rtlCol="0">
            <a:spAutoFit/>
          </a:bodyPr>
          <a:lstStyle/>
          <a:p>
            <a:r>
              <a:rPr lang="en-GB" dirty="0"/>
              <a:t>If your child under-responsive, they are seeking sensory (they NEED more):</a:t>
            </a:r>
          </a:p>
          <a:p>
            <a:pPr marL="285750" indent="-285750">
              <a:buFont typeface="Arial" panose="020B0604020202020204" pitchFamily="34" charset="0"/>
              <a:buChar char="•"/>
            </a:pPr>
            <a:r>
              <a:rPr lang="en-GB" dirty="0"/>
              <a:t>Brain breaks</a:t>
            </a:r>
          </a:p>
          <a:p>
            <a:pPr marL="285750" indent="-285750">
              <a:buFont typeface="Arial" panose="020B0604020202020204" pitchFamily="34" charset="0"/>
              <a:buChar char="•"/>
            </a:pPr>
            <a:r>
              <a:rPr lang="en-GB" dirty="0"/>
              <a:t>Fidget toys</a:t>
            </a:r>
          </a:p>
          <a:p>
            <a:pPr marL="285750" indent="-285750">
              <a:buFont typeface="Arial" panose="020B0604020202020204" pitchFamily="34" charset="0"/>
              <a:buChar char="•"/>
            </a:pPr>
            <a:r>
              <a:rPr lang="en-GB" dirty="0"/>
              <a:t>Heavy bag/weighted blankets</a:t>
            </a:r>
          </a:p>
          <a:p>
            <a:pPr marL="285750" indent="-285750">
              <a:buFont typeface="Arial" panose="020B0604020202020204" pitchFamily="34" charset="0"/>
              <a:buChar char="•"/>
            </a:pPr>
            <a:r>
              <a:rPr lang="en-GB" dirty="0"/>
              <a:t>Sensory toys to stimulate</a:t>
            </a:r>
          </a:p>
        </p:txBody>
      </p:sp>
      <p:sp>
        <p:nvSpPr>
          <p:cNvPr id="8" name="TextBox 7">
            <a:extLst>
              <a:ext uri="{FF2B5EF4-FFF2-40B4-BE49-F238E27FC236}">
                <a16:creationId xmlns:a16="http://schemas.microsoft.com/office/drawing/2014/main" id="{9F7AA5E5-A718-7E43-3C59-5CB300D9303E}"/>
              </a:ext>
            </a:extLst>
          </p:cNvPr>
          <p:cNvSpPr txBox="1"/>
          <p:nvPr/>
        </p:nvSpPr>
        <p:spPr>
          <a:xfrm>
            <a:off x="1109213" y="3429000"/>
            <a:ext cx="3307404" cy="2031325"/>
          </a:xfrm>
          <a:prstGeom prst="rect">
            <a:avLst/>
          </a:prstGeom>
          <a:noFill/>
        </p:spPr>
        <p:txBody>
          <a:bodyPr wrap="square" rtlCol="0">
            <a:spAutoFit/>
          </a:bodyPr>
          <a:lstStyle/>
          <a:p>
            <a:r>
              <a:rPr lang="en-GB" dirty="0"/>
              <a:t>If your child over-responsive, they are avoiding sensory (they NEED less):</a:t>
            </a:r>
          </a:p>
          <a:p>
            <a:pPr marL="285750" indent="-285750">
              <a:buFont typeface="Arial" panose="020B0604020202020204" pitchFamily="34" charset="0"/>
              <a:buChar char="•"/>
            </a:pPr>
            <a:r>
              <a:rPr lang="en-GB" dirty="0"/>
              <a:t>Calming activities</a:t>
            </a:r>
          </a:p>
          <a:p>
            <a:pPr marL="285750" indent="-285750">
              <a:buFont typeface="Arial" panose="020B0604020202020204" pitchFamily="34" charset="0"/>
              <a:buChar char="•"/>
            </a:pPr>
            <a:r>
              <a:rPr lang="en-GB" dirty="0"/>
              <a:t>Breathing exercises</a:t>
            </a:r>
          </a:p>
          <a:p>
            <a:pPr marL="285750" indent="-285750">
              <a:buFont typeface="Arial" panose="020B0604020202020204" pitchFamily="34" charset="0"/>
              <a:buChar char="•"/>
            </a:pPr>
            <a:r>
              <a:rPr lang="en-GB" dirty="0"/>
              <a:t>Variety of activities to slowly increase comfort levels</a:t>
            </a:r>
          </a:p>
        </p:txBody>
      </p:sp>
      <p:sp>
        <p:nvSpPr>
          <p:cNvPr id="6" name="Freeform 10">
            <a:extLst>
              <a:ext uri="{FF2B5EF4-FFF2-40B4-BE49-F238E27FC236}">
                <a16:creationId xmlns:a16="http://schemas.microsoft.com/office/drawing/2014/main" id="{30791F82-3C36-21D6-6B83-CB49B3735A1C}"/>
              </a:ext>
            </a:extLst>
          </p:cNvPr>
          <p:cNvSpPr/>
          <p:nvPr/>
        </p:nvSpPr>
        <p:spPr>
          <a:xfrm rot="4596961">
            <a:off x="-838837" y="4927756"/>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975"/>
          </a:p>
        </p:txBody>
      </p:sp>
      <p:sp>
        <p:nvSpPr>
          <p:cNvPr id="9" name="Freeform 11">
            <a:extLst>
              <a:ext uri="{FF2B5EF4-FFF2-40B4-BE49-F238E27FC236}">
                <a16:creationId xmlns:a16="http://schemas.microsoft.com/office/drawing/2014/main" id="{A6A710D9-9889-358F-CBDD-1E7757308BC6}"/>
              </a:ext>
            </a:extLst>
          </p:cNvPr>
          <p:cNvSpPr/>
          <p:nvPr/>
        </p:nvSpPr>
        <p:spPr>
          <a:xfrm rot="-1201367">
            <a:off x="224510" y="5750085"/>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975"/>
          </a:p>
        </p:txBody>
      </p:sp>
      <p:sp>
        <p:nvSpPr>
          <p:cNvPr id="10" name="Freeform 12">
            <a:extLst>
              <a:ext uri="{FF2B5EF4-FFF2-40B4-BE49-F238E27FC236}">
                <a16:creationId xmlns:a16="http://schemas.microsoft.com/office/drawing/2014/main" id="{E8310F87-EF16-7151-6E3C-2BB6ED9A5D45}"/>
              </a:ext>
            </a:extLst>
          </p:cNvPr>
          <p:cNvSpPr/>
          <p:nvPr/>
        </p:nvSpPr>
        <p:spPr>
          <a:xfrm rot="10123381">
            <a:off x="8559805" y="-352248"/>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sp>
        <p:nvSpPr>
          <p:cNvPr id="11" name="Freeform 13">
            <a:extLst>
              <a:ext uri="{FF2B5EF4-FFF2-40B4-BE49-F238E27FC236}">
                <a16:creationId xmlns:a16="http://schemas.microsoft.com/office/drawing/2014/main" id="{83385A46-CAE7-598B-408C-BEA7A0F873C4}"/>
              </a:ext>
            </a:extLst>
          </p:cNvPr>
          <p:cNvSpPr/>
          <p:nvPr/>
        </p:nvSpPr>
        <p:spPr>
          <a:xfrm rot="-1395011">
            <a:off x="7544520" y="-668927"/>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975"/>
          </a:p>
        </p:txBody>
      </p:sp>
      <p:pic>
        <p:nvPicPr>
          <p:cNvPr id="12" name="Picture 11" descr="Graphical user interface&#10;&#10;Description automatically generated with medium confidence">
            <a:extLst>
              <a:ext uri="{FF2B5EF4-FFF2-40B4-BE49-F238E27FC236}">
                <a16:creationId xmlns:a16="http://schemas.microsoft.com/office/drawing/2014/main" id="{287E402F-7720-2FCE-93D7-A2A914B1E5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0453" y="6108877"/>
            <a:ext cx="1202939" cy="603073"/>
          </a:xfrm>
          <a:prstGeom prst="rect">
            <a:avLst/>
          </a:prstGeom>
        </p:spPr>
      </p:pic>
    </p:spTree>
    <p:extLst>
      <p:ext uri="{BB962C8B-B14F-4D97-AF65-F5344CB8AC3E}">
        <p14:creationId xmlns:p14="http://schemas.microsoft.com/office/powerpoint/2010/main" val="891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08F9A2AB-FC78-CD93-20D8-3F1F9E2C9D50}"/>
              </a:ext>
            </a:extLst>
          </p:cNvPr>
          <p:cNvSpPr txBox="1"/>
          <p:nvPr/>
        </p:nvSpPr>
        <p:spPr>
          <a:xfrm>
            <a:off x="389075" y="557623"/>
            <a:ext cx="766953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Supporting sensory dysregulation</a:t>
            </a:r>
          </a:p>
        </p:txBody>
      </p:sp>
      <p:sp>
        <p:nvSpPr>
          <p:cNvPr id="6" name="Freeform 10">
            <a:extLst>
              <a:ext uri="{FF2B5EF4-FFF2-40B4-BE49-F238E27FC236}">
                <a16:creationId xmlns:a16="http://schemas.microsoft.com/office/drawing/2014/main" id="{30791F82-3C36-21D6-6B83-CB49B3735A1C}"/>
              </a:ext>
            </a:extLst>
          </p:cNvPr>
          <p:cNvSpPr/>
          <p:nvPr/>
        </p:nvSpPr>
        <p:spPr>
          <a:xfrm rot="4596961">
            <a:off x="-838837" y="4927756"/>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975"/>
          </a:p>
        </p:txBody>
      </p:sp>
      <p:sp>
        <p:nvSpPr>
          <p:cNvPr id="9" name="Freeform 11">
            <a:extLst>
              <a:ext uri="{FF2B5EF4-FFF2-40B4-BE49-F238E27FC236}">
                <a16:creationId xmlns:a16="http://schemas.microsoft.com/office/drawing/2014/main" id="{A6A710D9-9889-358F-CBDD-1E7757308BC6}"/>
              </a:ext>
            </a:extLst>
          </p:cNvPr>
          <p:cNvSpPr/>
          <p:nvPr/>
        </p:nvSpPr>
        <p:spPr>
          <a:xfrm rot="-1201367">
            <a:off x="224510" y="5750085"/>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975"/>
          </a:p>
        </p:txBody>
      </p:sp>
      <p:sp>
        <p:nvSpPr>
          <p:cNvPr id="10" name="Freeform 12">
            <a:extLst>
              <a:ext uri="{FF2B5EF4-FFF2-40B4-BE49-F238E27FC236}">
                <a16:creationId xmlns:a16="http://schemas.microsoft.com/office/drawing/2014/main" id="{E8310F87-EF16-7151-6E3C-2BB6ED9A5D45}"/>
              </a:ext>
            </a:extLst>
          </p:cNvPr>
          <p:cNvSpPr/>
          <p:nvPr/>
        </p:nvSpPr>
        <p:spPr>
          <a:xfrm rot="10123381">
            <a:off x="8559805" y="-352248"/>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sp>
        <p:nvSpPr>
          <p:cNvPr id="11" name="Freeform 13">
            <a:extLst>
              <a:ext uri="{FF2B5EF4-FFF2-40B4-BE49-F238E27FC236}">
                <a16:creationId xmlns:a16="http://schemas.microsoft.com/office/drawing/2014/main" id="{83385A46-CAE7-598B-408C-BEA7A0F873C4}"/>
              </a:ext>
            </a:extLst>
          </p:cNvPr>
          <p:cNvSpPr/>
          <p:nvPr/>
        </p:nvSpPr>
        <p:spPr>
          <a:xfrm rot="-1395011">
            <a:off x="7544520" y="-668927"/>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975"/>
          </a:p>
        </p:txBody>
      </p:sp>
      <p:pic>
        <p:nvPicPr>
          <p:cNvPr id="12" name="Picture 11" descr="Graphical user interface&#10;&#10;Description automatically generated with medium confidence">
            <a:extLst>
              <a:ext uri="{FF2B5EF4-FFF2-40B4-BE49-F238E27FC236}">
                <a16:creationId xmlns:a16="http://schemas.microsoft.com/office/drawing/2014/main" id="{287E402F-7720-2FCE-93D7-A2A914B1E5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0453" y="6108877"/>
            <a:ext cx="1202939" cy="603073"/>
          </a:xfrm>
          <a:prstGeom prst="rect">
            <a:avLst/>
          </a:prstGeom>
        </p:spPr>
      </p:pic>
      <p:sp>
        <p:nvSpPr>
          <p:cNvPr id="18" name="Oval 17">
            <a:extLst>
              <a:ext uri="{FF2B5EF4-FFF2-40B4-BE49-F238E27FC236}">
                <a16:creationId xmlns:a16="http://schemas.microsoft.com/office/drawing/2014/main" id="{B0CEC7DE-76D5-B460-71BD-BEA40F4A33F5}"/>
              </a:ext>
            </a:extLst>
          </p:cNvPr>
          <p:cNvSpPr/>
          <p:nvPr/>
        </p:nvSpPr>
        <p:spPr>
          <a:xfrm>
            <a:off x="4226550" y="1472640"/>
            <a:ext cx="1821558" cy="73808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63" b="1" dirty="0"/>
              <a:t>Smell/ Taste </a:t>
            </a:r>
          </a:p>
        </p:txBody>
      </p:sp>
      <p:sp>
        <p:nvSpPr>
          <p:cNvPr id="20" name="Oval 19">
            <a:extLst>
              <a:ext uri="{FF2B5EF4-FFF2-40B4-BE49-F238E27FC236}">
                <a16:creationId xmlns:a16="http://schemas.microsoft.com/office/drawing/2014/main" id="{92AFA0D0-852F-C733-6B2C-D0934AE09EBB}"/>
              </a:ext>
            </a:extLst>
          </p:cNvPr>
          <p:cNvSpPr/>
          <p:nvPr/>
        </p:nvSpPr>
        <p:spPr>
          <a:xfrm>
            <a:off x="6147771" y="1584790"/>
            <a:ext cx="1821558" cy="73808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63" b="1" dirty="0"/>
              <a:t>Essential Oils</a:t>
            </a:r>
          </a:p>
        </p:txBody>
      </p:sp>
      <p:sp>
        <p:nvSpPr>
          <p:cNvPr id="22" name="Oval 21">
            <a:extLst>
              <a:ext uri="{FF2B5EF4-FFF2-40B4-BE49-F238E27FC236}">
                <a16:creationId xmlns:a16="http://schemas.microsoft.com/office/drawing/2014/main" id="{F50A204B-FD3D-F92F-27C3-5AE8509C6915}"/>
              </a:ext>
            </a:extLst>
          </p:cNvPr>
          <p:cNvSpPr/>
          <p:nvPr/>
        </p:nvSpPr>
        <p:spPr>
          <a:xfrm>
            <a:off x="6383038" y="1584790"/>
            <a:ext cx="1821558" cy="73808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63" b="1" dirty="0"/>
              <a:t>Eat frozen/ warm foods</a:t>
            </a:r>
          </a:p>
        </p:txBody>
      </p:sp>
      <p:sp>
        <p:nvSpPr>
          <p:cNvPr id="26" name="Oval 25">
            <a:extLst>
              <a:ext uri="{FF2B5EF4-FFF2-40B4-BE49-F238E27FC236}">
                <a16:creationId xmlns:a16="http://schemas.microsoft.com/office/drawing/2014/main" id="{1DCFE828-4DCD-39E6-3BA9-6DBD8F5DC4B5}"/>
              </a:ext>
            </a:extLst>
          </p:cNvPr>
          <p:cNvSpPr/>
          <p:nvPr/>
        </p:nvSpPr>
        <p:spPr>
          <a:xfrm>
            <a:off x="6658669" y="1559759"/>
            <a:ext cx="1821558" cy="73808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63" b="1" dirty="0"/>
              <a:t>Smell spices </a:t>
            </a:r>
          </a:p>
        </p:txBody>
      </p:sp>
      <p:sp>
        <p:nvSpPr>
          <p:cNvPr id="28" name="Oval 27">
            <a:extLst>
              <a:ext uri="{FF2B5EF4-FFF2-40B4-BE49-F238E27FC236}">
                <a16:creationId xmlns:a16="http://schemas.microsoft.com/office/drawing/2014/main" id="{4C047B64-0D86-2C73-6D17-D4C75AF15F39}"/>
              </a:ext>
            </a:extLst>
          </p:cNvPr>
          <p:cNvSpPr/>
          <p:nvPr/>
        </p:nvSpPr>
        <p:spPr>
          <a:xfrm>
            <a:off x="7017973" y="1559759"/>
            <a:ext cx="1821558" cy="73808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63" b="1" dirty="0"/>
              <a:t>Blow bubbles</a:t>
            </a:r>
          </a:p>
        </p:txBody>
      </p:sp>
      <p:sp>
        <p:nvSpPr>
          <p:cNvPr id="30" name="Oval 29">
            <a:extLst>
              <a:ext uri="{FF2B5EF4-FFF2-40B4-BE49-F238E27FC236}">
                <a16:creationId xmlns:a16="http://schemas.microsoft.com/office/drawing/2014/main" id="{B532C22D-F2F2-AD93-26E7-0A5C96A497E6}"/>
              </a:ext>
            </a:extLst>
          </p:cNvPr>
          <p:cNvSpPr/>
          <p:nvPr/>
        </p:nvSpPr>
        <p:spPr>
          <a:xfrm>
            <a:off x="4238008" y="2394925"/>
            <a:ext cx="1828696" cy="723321"/>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63" b="1" dirty="0"/>
              <a:t>Touch/ pressure</a:t>
            </a:r>
          </a:p>
        </p:txBody>
      </p:sp>
      <p:sp>
        <p:nvSpPr>
          <p:cNvPr id="149" name="Oval 148">
            <a:extLst>
              <a:ext uri="{FF2B5EF4-FFF2-40B4-BE49-F238E27FC236}">
                <a16:creationId xmlns:a16="http://schemas.microsoft.com/office/drawing/2014/main" id="{C044B0BF-0FB8-6C9A-9E75-4BF3F5B1CA0E}"/>
              </a:ext>
            </a:extLst>
          </p:cNvPr>
          <p:cNvSpPr/>
          <p:nvPr/>
        </p:nvSpPr>
        <p:spPr>
          <a:xfrm>
            <a:off x="6163209" y="2470848"/>
            <a:ext cx="1926143" cy="723321"/>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63" b="1" dirty="0"/>
              <a:t>Bear Hug</a:t>
            </a:r>
          </a:p>
        </p:txBody>
      </p:sp>
      <p:sp>
        <p:nvSpPr>
          <p:cNvPr id="150" name="Oval 149">
            <a:extLst>
              <a:ext uri="{FF2B5EF4-FFF2-40B4-BE49-F238E27FC236}">
                <a16:creationId xmlns:a16="http://schemas.microsoft.com/office/drawing/2014/main" id="{0541A17A-96B4-1967-3CF5-BFA0243FBFA0}"/>
              </a:ext>
            </a:extLst>
          </p:cNvPr>
          <p:cNvSpPr/>
          <p:nvPr/>
        </p:nvSpPr>
        <p:spPr>
          <a:xfrm>
            <a:off x="6438840" y="2445816"/>
            <a:ext cx="1926143" cy="723321"/>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63" b="1" dirty="0"/>
              <a:t>Massage</a:t>
            </a:r>
          </a:p>
        </p:txBody>
      </p:sp>
      <p:sp>
        <p:nvSpPr>
          <p:cNvPr id="151" name="Oval 150">
            <a:extLst>
              <a:ext uri="{FF2B5EF4-FFF2-40B4-BE49-F238E27FC236}">
                <a16:creationId xmlns:a16="http://schemas.microsoft.com/office/drawing/2014/main" id="{D30B6F34-C56A-17D0-1F16-C73403042129}"/>
              </a:ext>
            </a:extLst>
          </p:cNvPr>
          <p:cNvSpPr/>
          <p:nvPr/>
        </p:nvSpPr>
        <p:spPr>
          <a:xfrm>
            <a:off x="6709714" y="2458332"/>
            <a:ext cx="1926143" cy="723321"/>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63" b="1" dirty="0"/>
              <a:t>Use fidget spinner</a:t>
            </a:r>
          </a:p>
        </p:txBody>
      </p:sp>
      <p:sp>
        <p:nvSpPr>
          <p:cNvPr id="152" name="Oval 151">
            <a:extLst>
              <a:ext uri="{FF2B5EF4-FFF2-40B4-BE49-F238E27FC236}">
                <a16:creationId xmlns:a16="http://schemas.microsoft.com/office/drawing/2014/main" id="{466B2A51-C4B1-ABC6-3A35-1FA2544AC034}"/>
              </a:ext>
            </a:extLst>
          </p:cNvPr>
          <p:cNvSpPr/>
          <p:nvPr/>
        </p:nvSpPr>
        <p:spPr>
          <a:xfrm>
            <a:off x="7084724" y="2433300"/>
            <a:ext cx="1926143" cy="723321"/>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63" b="1" dirty="0"/>
              <a:t>Stroke dog/cat</a:t>
            </a:r>
          </a:p>
        </p:txBody>
      </p:sp>
      <p:sp>
        <p:nvSpPr>
          <p:cNvPr id="183" name="Oval 182">
            <a:extLst>
              <a:ext uri="{FF2B5EF4-FFF2-40B4-BE49-F238E27FC236}">
                <a16:creationId xmlns:a16="http://schemas.microsoft.com/office/drawing/2014/main" id="{23818DFC-AB3F-6AE2-B552-AFC45C364EB6}"/>
              </a:ext>
            </a:extLst>
          </p:cNvPr>
          <p:cNvSpPr/>
          <p:nvPr/>
        </p:nvSpPr>
        <p:spPr>
          <a:xfrm>
            <a:off x="4264116" y="3362878"/>
            <a:ext cx="1926143" cy="827111"/>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300" b="1" dirty="0"/>
              <a:t>Movement/ body awareness</a:t>
            </a:r>
          </a:p>
        </p:txBody>
      </p:sp>
      <p:sp>
        <p:nvSpPr>
          <p:cNvPr id="184" name="Oval 183">
            <a:extLst>
              <a:ext uri="{FF2B5EF4-FFF2-40B4-BE49-F238E27FC236}">
                <a16:creationId xmlns:a16="http://schemas.microsoft.com/office/drawing/2014/main" id="{E020ED14-F7A4-F41C-BF32-15EA33C8123A}"/>
              </a:ext>
            </a:extLst>
          </p:cNvPr>
          <p:cNvSpPr/>
          <p:nvPr/>
        </p:nvSpPr>
        <p:spPr>
          <a:xfrm>
            <a:off x="6294099" y="3406423"/>
            <a:ext cx="1926143" cy="790271"/>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300" b="1" dirty="0"/>
              <a:t>Rocking chair </a:t>
            </a:r>
          </a:p>
        </p:txBody>
      </p:sp>
      <p:sp>
        <p:nvSpPr>
          <p:cNvPr id="185" name="Oval 184">
            <a:extLst>
              <a:ext uri="{FF2B5EF4-FFF2-40B4-BE49-F238E27FC236}">
                <a16:creationId xmlns:a16="http://schemas.microsoft.com/office/drawing/2014/main" id="{E2049573-A922-94B4-6E7C-AF42F3C5A73C}"/>
              </a:ext>
            </a:extLst>
          </p:cNvPr>
          <p:cNvSpPr/>
          <p:nvPr/>
        </p:nvSpPr>
        <p:spPr>
          <a:xfrm>
            <a:off x="6569730" y="3368876"/>
            <a:ext cx="1926143" cy="790271"/>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300" b="1" dirty="0"/>
              <a:t>Yoga</a:t>
            </a:r>
          </a:p>
        </p:txBody>
      </p:sp>
      <p:sp>
        <p:nvSpPr>
          <p:cNvPr id="186" name="Oval 185">
            <a:extLst>
              <a:ext uri="{FF2B5EF4-FFF2-40B4-BE49-F238E27FC236}">
                <a16:creationId xmlns:a16="http://schemas.microsoft.com/office/drawing/2014/main" id="{B90D1C39-9158-D42E-7E89-F9CCA8C291D4}"/>
              </a:ext>
            </a:extLst>
          </p:cNvPr>
          <p:cNvSpPr/>
          <p:nvPr/>
        </p:nvSpPr>
        <p:spPr>
          <a:xfrm>
            <a:off x="6976116" y="3343845"/>
            <a:ext cx="1926143" cy="790271"/>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300" b="1" dirty="0"/>
              <a:t>Star Jumps</a:t>
            </a:r>
          </a:p>
        </p:txBody>
      </p:sp>
      <p:sp>
        <p:nvSpPr>
          <p:cNvPr id="187" name="Oval 186">
            <a:extLst>
              <a:ext uri="{FF2B5EF4-FFF2-40B4-BE49-F238E27FC236}">
                <a16:creationId xmlns:a16="http://schemas.microsoft.com/office/drawing/2014/main" id="{24833A1A-0E38-448E-7E86-AFF6415FAAAA}"/>
              </a:ext>
            </a:extLst>
          </p:cNvPr>
          <p:cNvSpPr/>
          <p:nvPr/>
        </p:nvSpPr>
        <p:spPr>
          <a:xfrm>
            <a:off x="7295350" y="3347473"/>
            <a:ext cx="1926143" cy="790271"/>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300" b="1" dirty="0"/>
              <a:t>Run</a:t>
            </a:r>
          </a:p>
        </p:txBody>
      </p:sp>
      <p:sp>
        <p:nvSpPr>
          <p:cNvPr id="188" name="Oval 187">
            <a:extLst>
              <a:ext uri="{FF2B5EF4-FFF2-40B4-BE49-F238E27FC236}">
                <a16:creationId xmlns:a16="http://schemas.microsoft.com/office/drawing/2014/main" id="{79F4C459-1BAC-00CE-3A94-D56CB36BB7AC}"/>
              </a:ext>
            </a:extLst>
          </p:cNvPr>
          <p:cNvSpPr/>
          <p:nvPr/>
        </p:nvSpPr>
        <p:spPr>
          <a:xfrm>
            <a:off x="7637602" y="3341215"/>
            <a:ext cx="1926143" cy="790271"/>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300" b="1" dirty="0"/>
              <a:t>Circuits</a:t>
            </a:r>
          </a:p>
        </p:txBody>
      </p:sp>
      <p:sp>
        <p:nvSpPr>
          <p:cNvPr id="195" name="Oval 194">
            <a:extLst>
              <a:ext uri="{FF2B5EF4-FFF2-40B4-BE49-F238E27FC236}">
                <a16:creationId xmlns:a16="http://schemas.microsoft.com/office/drawing/2014/main" id="{54E1BE4A-6B3D-D723-7D91-33A15249D024}"/>
              </a:ext>
            </a:extLst>
          </p:cNvPr>
          <p:cNvSpPr/>
          <p:nvPr/>
        </p:nvSpPr>
        <p:spPr>
          <a:xfrm>
            <a:off x="4214205" y="4352254"/>
            <a:ext cx="2014369" cy="73808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63" b="1" dirty="0"/>
              <a:t>Looking/vision</a:t>
            </a:r>
          </a:p>
        </p:txBody>
      </p:sp>
      <p:sp>
        <p:nvSpPr>
          <p:cNvPr id="196" name="Oval 195">
            <a:extLst>
              <a:ext uri="{FF2B5EF4-FFF2-40B4-BE49-F238E27FC236}">
                <a16:creationId xmlns:a16="http://schemas.microsoft.com/office/drawing/2014/main" id="{3157931D-11C7-5BE0-DC6E-DEBFFF09E70E}"/>
              </a:ext>
            </a:extLst>
          </p:cNvPr>
          <p:cNvSpPr/>
          <p:nvPr/>
        </p:nvSpPr>
        <p:spPr>
          <a:xfrm>
            <a:off x="6342860" y="4360148"/>
            <a:ext cx="2014369" cy="8168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63" b="1" dirty="0"/>
              <a:t>Lava lamps</a:t>
            </a:r>
          </a:p>
        </p:txBody>
      </p:sp>
      <p:sp>
        <p:nvSpPr>
          <p:cNvPr id="197" name="Oval 196">
            <a:extLst>
              <a:ext uri="{FF2B5EF4-FFF2-40B4-BE49-F238E27FC236}">
                <a16:creationId xmlns:a16="http://schemas.microsoft.com/office/drawing/2014/main" id="{B3906E96-13F4-10AA-6B47-F4818C8020B2}"/>
              </a:ext>
            </a:extLst>
          </p:cNvPr>
          <p:cNvSpPr/>
          <p:nvPr/>
        </p:nvSpPr>
        <p:spPr>
          <a:xfrm>
            <a:off x="6796594" y="4328858"/>
            <a:ext cx="2014369" cy="8168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63" b="1" dirty="0"/>
              <a:t>Look at nature </a:t>
            </a:r>
          </a:p>
        </p:txBody>
      </p:sp>
      <p:sp>
        <p:nvSpPr>
          <p:cNvPr id="198" name="Oval 197">
            <a:extLst>
              <a:ext uri="{FF2B5EF4-FFF2-40B4-BE49-F238E27FC236}">
                <a16:creationId xmlns:a16="http://schemas.microsoft.com/office/drawing/2014/main" id="{590E389A-358B-923C-83BE-9C9E9FBC48EC}"/>
              </a:ext>
            </a:extLst>
          </p:cNvPr>
          <p:cNvSpPr/>
          <p:nvPr/>
        </p:nvSpPr>
        <p:spPr>
          <a:xfrm>
            <a:off x="7224563" y="4297569"/>
            <a:ext cx="2014369" cy="8168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63" b="1" dirty="0"/>
              <a:t>Safe space – dark tent</a:t>
            </a:r>
          </a:p>
        </p:txBody>
      </p:sp>
      <p:sp>
        <p:nvSpPr>
          <p:cNvPr id="199" name="Oval 198">
            <a:extLst>
              <a:ext uri="{FF2B5EF4-FFF2-40B4-BE49-F238E27FC236}">
                <a16:creationId xmlns:a16="http://schemas.microsoft.com/office/drawing/2014/main" id="{F43F5190-11AD-69DE-3427-2BA9B7480BF3}"/>
              </a:ext>
            </a:extLst>
          </p:cNvPr>
          <p:cNvSpPr/>
          <p:nvPr/>
        </p:nvSpPr>
        <p:spPr>
          <a:xfrm>
            <a:off x="7639129" y="4328858"/>
            <a:ext cx="2014369" cy="8168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63" b="1" dirty="0"/>
              <a:t>Dot to dot</a:t>
            </a:r>
          </a:p>
        </p:txBody>
      </p:sp>
      <p:sp>
        <p:nvSpPr>
          <p:cNvPr id="200" name="Oval 199">
            <a:extLst>
              <a:ext uri="{FF2B5EF4-FFF2-40B4-BE49-F238E27FC236}">
                <a16:creationId xmlns:a16="http://schemas.microsoft.com/office/drawing/2014/main" id="{8DB4E8DD-1449-DA2C-B579-8058EB4F00E9}"/>
              </a:ext>
            </a:extLst>
          </p:cNvPr>
          <p:cNvSpPr/>
          <p:nvPr/>
        </p:nvSpPr>
        <p:spPr>
          <a:xfrm>
            <a:off x="4303381" y="5206674"/>
            <a:ext cx="1885236" cy="88225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63" b="1" dirty="0"/>
              <a:t>Listening/ Auditory </a:t>
            </a:r>
          </a:p>
        </p:txBody>
      </p:sp>
      <p:sp>
        <p:nvSpPr>
          <p:cNvPr id="201" name="Oval 200">
            <a:extLst>
              <a:ext uri="{FF2B5EF4-FFF2-40B4-BE49-F238E27FC236}">
                <a16:creationId xmlns:a16="http://schemas.microsoft.com/office/drawing/2014/main" id="{CC164E5F-503D-0420-66B0-0BD9E1100EF3}"/>
              </a:ext>
            </a:extLst>
          </p:cNvPr>
          <p:cNvSpPr/>
          <p:nvPr/>
        </p:nvSpPr>
        <p:spPr>
          <a:xfrm>
            <a:off x="6261716" y="5286058"/>
            <a:ext cx="1885236" cy="81686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63" b="1" dirty="0"/>
              <a:t>Listen to favourite music</a:t>
            </a:r>
          </a:p>
        </p:txBody>
      </p:sp>
      <p:sp>
        <p:nvSpPr>
          <p:cNvPr id="202" name="Oval 201">
            <a:extLst>
              <a:ext uri="{FF2B5EF4-FFF2-40B4-BE49-F238E27FC236}">
                <a16:creationId xmlns:a16="http://schemas.microsoft.com/office/drawing/2014/main" id="{84EFC2F3-CC1A-F252-4B39-604C9C6752EE}"/>
              </a:ext>
            </a:extLst>
          </p:cNvPr>
          <p:cNvSpPr/>
          <p:nvPr/>
        </p:nvSpPr>
        <p:spPr>
          <a:xfrm>
            <a:off x="6578255" y="5262026"/>
            <a:ext cx="1885236" cy="81686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63" b="1" dirty="0"/>
              <a:t>Bang on pots and pans</a:t>
            </a:r>
          </a:p>
        </p:txBody>
      </p:sp>
      <p:sp>
        <p:nvSpPr>
          <p:cNvPr id="203" name="Oval 202">
            <a:extLst>
              <a:ext uri="{FF2B5EF4-FFF2-40B4-BE49-F238E27FC236}">
                <a16:creationId xmlns:a16="http://schemas.microsoft.com/office/drawing/2014/main" id="{4E783AF9-883E-CFDA-8672-989D27CDD316}"/>
              </a:ext>
            </a:extLst>
          </p:cNvPr>
          <p:cNvSpPr/>
          <p:nvPr/>
        </p:nvSpPr>
        <p:spPr>
          <a:xfrm>
            <a:off x="6953790" y="5237994"/>
            <a:ext cx="2077949" cy="81686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63" b="1" dirty="0"/>
              <a:t>whispering</a:t>
            </a:r>
          </a:p>
        </p:txBody>
      </p:sp>
      <p:sp>
        <p:nvSpPr>
          <p:cNvPr id="204" name="Oval 203">
            <a:extLst>
              <a:ext uri="{FF2B5EF4-FFF2-40B4-BE49-F238E27FC236}">
                <a16:creationId xmlns:a16="http://schemas.microsoft.com/office/drawing/2014/main" id="{124DB2C5-C976-E2C2-5B28-6E8BBBECC250}"/>
              </a:ext>
            </a:extLst>
          </p:cNvPr>
          <p:cNvSpPr/>
          <p:nvPr/>
        </p:nvSpPr>
        <p:spPr>
          <a:xfrm>
            <a:off x="7468540" y="5250010"/>
            <a:ext cx="2077949" cy="81686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63" b="1" dirty="0"/>
              <a:t>Blow whistle</a:t>
            </a:r>
          </a:p>
        </p:txBody>
      </p:sp>
      <p:sp>
        <p:nvSpPr>
          <p:cNvPr id="13" name="Content Placeholder 2">
            <a:extLst>
              <a:ext uri="{FF2B5EF4-FFF2-40B4-BE49-F238E27FC236}">
                <a16:creationId xmlns:a16="http://schemas.microsoft.com/office/drawing/2014/main" id="{CA478F6F-3DD7-1068-5BE4-9F96FD77956E}"/>
              </a:ext>
            </a:extLst>
          </p:cNvPr>
          <p:cNvSpPr txBox="1">
            <a:spLocks/>
          </p:cNvSpPr>
          <p:nvPr/>
        </p:nvSpPr>
        <p:spPr>
          <a:xfrm>
            <a:off x="26401" y="2017804"/>
            <a:ext cx="4126658" cy="3838402"/>
          </a:xfrm>
          <a:prstGeom prst="rect">
            <a:avLst/>
          </a:prstGeom>
        </p:spPr>
        <p:txBody>
          <a:bodyPr vert="horz" lIns="74295" tIns="37148" rIns="74295" bIns="3714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381" dirty="0"/>
              <a:t>If we try and keep children calm all the time, this will not work</a:t>
            </a:r>
          </a:p>
          <a:p>
            <a:pPr>
              <a:buFont typeface="Arial" panose="020B0604020202020204" pitchFamily="34" charset="0"/>
              <a:buChar char="•"/>
            </a:pPr>
            <a:r>
              <a:rPr lang="en-US" sz="1381" dirty="0"/>
              <a:t>Children go up and down their window of tolerance naturally</a:t>
            </a:r>
          </a:p>
          <a:p>
            <a:pPr>
              <a:buFont typeface="Arial" panose="020B0604020202020204" pitchFamily="34" charset="0"/>
              <a:buChar char="•"/>
            </a:pPr>
            <a:r>
              <a:rPr lang="en-US" sz="1381" dirty="0"/>
              <a:t>They need access to both </a:t>
            </a:r>
            <a:r>
              <a:rPr lang="en-US" sz="1381" b="1" dirty="0"/>
              <a:t>‘alerting</a:t>
            </a:r>
            <a:r>
              <a:rPr lang="en-US" sz="1381" dirty="0"/>
              <a:t>’ or exciting activities, as well as ‘</a:t>
            </a:r>
            <a:r>
              <a:rPr lang="en-US" sz="1381" b="1" dirty="0"/>
              <a:t>calming</a:t>
            </a:r>
            <a:r>
              <a:rPr lang="en-US" sz="1381" dirty="0"/>
              <a:t>’ or soothing activities</a:t>
            </a:r>
          </a:p>
          <a:p>
            <a:pPr>
              <a:buFont typeface="Arial" panose="020B0604020202020204" pitchFamily="34" charset="0"/>
              <a:buChar char="•"/>
            </a:pPr>
            <a:r>
              <a:rPr lang="en-US" sz="1381" dirty="0"/>
              <a:t>It can be helpful to develop a routine where you alternate between calming and alerting activities throughout the day (also sometimes called a ‘sensory diet’)</a:t>
            </a:r>
          </a:p>
          <a:p>
            <a:pPr>
              <a:buFont typeface="Arial" panose="020B0604020202020204" pitchFamily="34" charset="0"/>
              <a:buChar char="•"/>
            </a:pPr>
            <a:r>
              <a:rPr lang="en-US" sz="1381" dirty="0"/>
              <a:t>There might be periods of the day where children need more calming (e.g., start of the school day) and more alerting (before thinking tasks)</a:t>
            </a:r>
          </a:p>
          <a:p>
            <a:pPr>
              <a:buFont typeface="Arial" panose="020B0604020202020204" pitchFamily="34" charset="0"/>
              <a:buChar char="•"/>
            </a:pPr>
            <a:endParaRPr lang="en-US" sz="1381" dirty="0"/>
          </a:p>
        </p:txBody>
      </p:sp>
    </p:spTree>
    <p:extLst>
      <p:ext uri="{BB962C8B-B14F-4D97-AF65-F5344CB8AC3E}">
        <p14:creationId xmlns:p14="http://schemas.microsoft.com/office/powerpoint/2010/main" val="246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6" grpId="0" animBg="1"/>
      <p:bldP spid="28" grpId="0" animBg="1"/>
      <p:bldP spid="30" grpId="0" animBg="1"/>
      <p:bldP spid="149" grpId="0" animBg="1"/>
      <p:bldP spid="150" grpId="0" animBg="1"/>
      <p:bldP spid="151" grpId="0" animBg="1"/>
      <p:bldP spid="152" grpId="0" animBg="1"/>
      <p:bldP spid="183" grpId="0" animBg="1"/>
      <p:bldP spid="184" grpId="0" animBg="1"/>
      <p:bldP spid="185" grpId="0" animBg="1"/>
      <p:bldP spid="186" grpId="0" animBg="1"/>
      <p:bldP spid="187" grpId="0" animBg="1"/>
      <p:bldP spid="188"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4F28D729-E340-DC3E-6A05-18B415D5569A}"/>
              </a:ext>
            </a:extLst>
          </p:cNvPr>
          <p:cNvSpPr txBox="1"/>
          <p:nvPr/>
        </p:nvSpPr>
        <p:spPr>
          <a:xfrm>
            <a:off x="349947" y="483268"/>
            <a:ext cx="7321071" cy="399789"/>
          </a:xfrm>
          <a:prstGeom prst="rect">
            <a:avLst/>
          </a:prstGeom>
        </p:spPr>
        <p:txBody>
          <a:bodyPr wrap="square" lIns="0" tIns="0" rIns="0" bIns="0" rtlCol="0" anchor="t">
            <a:spAutoFit/>
          </a:bodyPr>
          <a:lstStyle/>
          <a:p>
            <a:pPr defTabSz="495330">
              <a:lnSpc>
                <a:spcPts val="3466"/>
              </a:lnSpc>
              <a:defRPr/>
            </a:pPr>
            <a:r>
              <a:rPr lang="en-GB" sz="2400" spc="34" dirty="0">
                <a:solidFill>
                  <a:srgbClr val="0086B3"/>
                </a:solidFill>
                <a:latin typeface="Proxima Nova Bold"/>
              </a:rPr>
              <a:t>Use the zones of regulation as a family at home.</a:t>
            </a:r>
          </a:p>
        </p:txBody>
      </p:sp>
      <p:sp>
        <p:nvSpPr>
          <p:cNvPr id="2" name="Freeform 10">
            <a:extLst>
              <a:ext uri="{FF2B5EF4-FFF2-40B4-BE49-F238E27FC236}">
                <a16:creationId xmlns:a16="http://schemas.microsoft.com/office/drawing/2014/main" id="{D8BA81B2-B45F-F80B-5937-EB6B2DE60E49}"/>
              </a:ext>
            </a:extLst>
          </p:cNvPr>
          <p:cNvSpPr/>
          <p:nvPr/>
        </p:nvSpPr>
        <p:spPr>
          <a:xfrm rot="4596961">
            <a:off x="-838837" y="4927756"/>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6" name="Freeform 11">
            <a:extLst>
              <a:ext uri="{FF2B5EF4-FFF2-40B4-BE49-F238E27FC236}">
                <a16:creationId xmlns:a16="http://schemas.microsoft.com/office/drawing/2014/main" id="{6CD04F98-A04D-7FB6-C414-C21675C462ED}"/>
              </a:ext>
            </a:extLst>
          </p:cNvPr>
          <p:cNvSpPr/>
          <p:nvPr/>
        </p:nvSpPr>
        <p:spPr>
          <a:xfrm rot="-1201367">
            <a:off x="224510" y="5750085"/>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7" name="Freeform 12">
            <a:extLst>
              <a:ext uri="{FF2B5EF4-FFF2-40B4-BE49-F238E27FC236}">
                <a16:creationId xmlns:a16="http://schemas.microsoft.com/office/drawing/2014/main" id="{7ACE2C1F-A6FB-7461-220D-D4CD1E449730}"/>
              </a:ext>
            </a:extLst>
          </p:cNvPr>
          <p:cNvSpPr/>
          <p:nvPr/>
        </p:nvSpPr>
        <p:spPr>
          <a:xfrm rot="10123381">
            <a:off x="8559805" y="-352248"/>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6" name="Freeform 13">
            <a:extLst>
              <a:ext uri="{FF2B5EF4-FFF2-40B4-BE49-F238E27FC236}">
                <a16:creationId xmlns:a16="http://schemas.microsoft.com/office/drawing/2014/main" id="{7CFBD17F-CB2E-4CFC-E0A9-26ACB8CC38A4}"/>
              </a:ext>
            </a:extLst>
          </p:cNvPr>
          <p:cNvSpPr/>
          <p:nvPr/>
        </p:nvSpPr>
        <p:spPr>
          <a:xfrm rot="-1395011">
            <a:off x="7544520" y="-668927"/>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pic>
        <p:nvPicPr>
          <p:cNvPr id="17" name="Picture 16" descr="Graphical user interface&#10;&#10;Description automatically generated with medium confidence">
            <a:extLst>
              <a:ext uri="{FF2B5EF4-FFF2-40B4-BE49-F238E27FC236}">
                <a16:creationId xmlns:a16="http://schemas.microsoft.com/office/drawing/2014/main" id="{8DB2B3FB-BEEA-6690-4BC3-E05FF367AF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60453" y="6108877"/>
            <a:ext cx="1202939" cy="603073"/>
          </a:xfrm>
          <a:prstGeom prst="rect">
            <a:avLst/>
          </a:prstGeom>
        </p:spPr>
      </p:pic>
      <p:pic>
        <p:nvPicPr>
          <p:cNvPr id="2050" name="Picture 2" descr="The Zones of Regulation — The Key Clinic">
            <a:extLst>
              <a:ext uri="{FF2B5EF4-FFF2-40B4-BE49-F238E27FC236}">
                <a16:creationId xmlns:a16="http://schemas.microsoft.com/office/drawing/2014/main" id="{1F31B6DF-B551-BA33-F02D-60744F1918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7843" y="1441191"/>
            <a:ext cx="7611665" cy="458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3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AD5A2315-7E3B-898D-DE70-F1A29427692F}"/>
              </a:ext>
            </a:extLst>
          </p:cNvPr>
          <p:cNvPicPr>
            <a:picLocks noChangeAspect="1"/>
          </p:cNvPicPr>
          <p:nvPr/>
        </p:nvPicPr>
        <p:blipFill rotWithShape="1">
          <a:blip r:embed="rId2"/>
          <a:srcRect r="13953"/>
          <a:stretch/>
        </p:blipFill>
        <p:spPr>
          <a:xfrm>
            <a:off x="6544245" y="1717697"/>
            <a:ext cx="1704864" cy="1827229"/>
          </a:xfrm>
          <a:prstGeom prst="rect">
            <a:avLst/>
          </a:prstGeom>
          <a:ln w="19050">
            <a:solidFill>
              <a:schemeClr val="tx1"/>
            </a:solidFill>
          </a:ln>
        </p:spPr>
      </p:pic>
      <p:pic>
        <p:nvPicPr>
          <p:cNvPr id="12" name="Picture 11" descr="Graphical user interface, text, application, chat or text message&#10;&#10;Description automatically generated">
            <a:extLst>
              <a:ext uri="{FF2B5EF4-FFF2-40B4-BE49-F238E27FC236}">
                <a16:creationId xmlns:a16="http://schemas.microsoft.com/office/drawing/2014/main" id="{EE41EE9C-E7C2-8321-A1CC-CD89229FB912}"/>
              </a:ext>
            </a:extLst>
          </p:cNvPr>
          <p:cNvPicPr>
            <a:picLocks noChangeAspect="1"/>
          </p:cNvPicPr>
          <p:nvPr/>
        </p:nvPicPr>
        <p:blipFill rotWithShape="1">
          <a:blip r:embed="rId3"/>
          <a:srcRect r="5161"/>
          <a:stretch/>
        </p:blipFill>
        <p:spPr>
          <a:xfrm>
            <a:off x="6336768" y="3811717"/>
            <a:ext cx="2119819" cy="2040197"/>
          </a:xfrm>
          <a:prstGeom prst="rect">
            <a:avLst/>
          </a:prstGeom>
          <a:ln w="19050">
            <a:solidFill>
              <a:schemeClr val="tx1"/>
            </a:solidFill>
          </a:ln>
        </p:spPr>
      </p:pic>
      <p:pic>
        <p:nvPicPr>
          <p:cNvPr id="13" name="Picture 12" descr="Text, chat or text message&#10;&#10;Description automatically generated">
            <a:extLst>
              <a:ext uri="{FF2B5EF4-FFF2-40B4-BE49-F238E27FC236}">
                <a16:creationId xmlns:a16="http://schemas.microsoft.com/office/drawing/2014/main" id="{30F01BD5-A58A-E03A-6A06-EBC2AD5699F4}"/>
              </a:ext>
            </a:extLst>
          </p:cNvPr>
          <p:cNvPicPr>
            <a:picLocks noChangeAspect="1"/>
          </p:cNvPicPr>
          <p:nvPr/>
        </p:nvPicPr>
        <p:blipFill>
          <a:blip r:embed="rId4"/>
          <a:stretch>
            <a:fillRect/>
          </a:stretch>
        </p:blipFill>
        <p:spPr>
          <a:xfrm>
            <a:off x="3324076" y="3150884"/>
            <a:ext cx="2389675" cy="2040197"/>
          </a:xfrm>
          <a:prstGeom prst="rect">
            <a:avLst/>
          </a:prstGeom>
          <a:ln w="19050">
            <a:solidFill>
              <a:schemeClr val="tx1"/>
            </a:solidFill>
          </a:ln>
        </p:spPr>
      </p:pic>
      <p:sp>
        <p:nvSpPr>
          <p:cNvPr id="15" name="TextBox 14">
            <a:extLst>
              <a:ext uri="{FF2B5EF4-FFF2-40B4-BE49-F238E27FC236}">
                <a16:creationId xmlns:a16="http://schemas.microsoft.com/office/drawing/2014/main" id="{3EF297D7-EDAE-E6EC-8C62-6ADC3C53EA52}"/>
              </a:ext>
            </a:extLst>
          </p:cNvPr>
          <p:cNvSpPr txBox="1"/>
          <p:nvPr/>
        </p:nvSpPr>
        <p:spPr>
          <a:xfrm>
            <a:off x="654085" y="2592989"/>
            <a:ext cx="2166154" cy="317459"/>
          </a:xfrm>
          <a:prstGeom prst="rect">
            <a:avLst/>
          </a:prstGeom>
          <a:noFill/>
        </p:spPr>
        <p:txBody>
          <a:bodyPr wrap="square" rtlCol="0">
            <a:spAutoFit/>
          </a:bodyPr>
          <a:lstStyle/>
          <a:p>
            <a:pPr defTabSz="371498"/>
            <a:r>
              <a:rPr lang="en-US" sz="1463" b="1" dirty="0">
                <a:solidFill>
                  <a:srgbClr val="EB1015"/>
                </a:solidFill>
                <a:latin typeface="Arial" panose="020B0604020202020204" pitchFamily="34" charset="0"/>
                <a:cs typeface="Arial" panose="020B0604020202020204" pitchFamily="34" charset="0"/>
              </a:rPr>
              <a:t>Breathing techniques </a:t>
            </a:r>
          </a:p>
        </p:txBody>
      </p:sp>
      <p:sp>
        <p:nvSpPr>
          <p:cNvPr id="20" name="TextBox 19">
            <a:extLst>
              <a:ext uri="{FF2B5EF4-FFF2-40B4-BE49-F238E27FC236}">
                <a16:creationId xmlns:a16="http://schemas.microsoft.com/office/drawing/2014/main" id="{0CAB4400-69C6-2FD2-6592-59F6C44C426F}"/>
              </a:ext>
            </a:extLst>
          </p:cNvPr>
          <p:cNvSpPr txBox="1"/>
          <p:nvPr/>
        </p:nvSpPr>
        <p:spPr>
          <a:xfrm>
            <a:off x="654086" y="3046479"/>
            <a:ext cx="2524335" cy="317459"/>
          </a:xfrm>
          <a:prstGeom prst="rect">
            <a:avLst/>
          </a:prstGeom>
          <a:noFill/>
        </p:spPr>
        <p:txBody>
          <a:bodyPr wrap="square" rtlCol="0">
            <a:spAutoFit/>
          </a:bodyPr>
          <a:lstStyle/>
          <a:p>
            <a:pPr defTabSz="371498"/>
            <a:r>
              <a:rPr lang="en-US" sz="1463" b="1" dirty="0">
                <a:solidFill>
                  <a:srgbClr val="129C8F"/>
                </a:solidFill>
                <a:latin typeface="Arial" panose="020B0604020202020204" pitchFamily="34" charset="0"/>
                <a:cs typeface="Arial" panose="020B0604020202020204" pitchFamily="34" charset="0"/>
              </a:rPr>
              <a:t>Grounding techniques </a:t>
            </a:r>
          </a:p>
        </p:txBody>
      </p:sp>
      <p:sp>
        <p:nvSpPr>
          <p:cNvPr id="21" name="TextBox 20">
            <a:extLst>
              <a:ext uri="{FF2B5EF4-FFF2-40B4-BE49-F238E27FC236}">
                <a16:creationId xmlns:a16="http://schemas.microsoft.com/office/drawing/2014/main" id="{406DADBB-12EF-9870-D878-00F4660ED356}"/>
              </a:ext>
            </a:extLst>
          </p:cNvPr>
          <p:cNvSpPr txBox="1"/>
          <p:nvPr/>
        </p:nvSpPr>
        <p:spPr>
          <a:xfrm>
            <a:off x="654085" y="2139500"/>
            <a:ext cx="3078615" cy="317459"/>
          </a:xfrm>
          <a:prstGeom prst="rect">
            <a:avLst/>
          </a:prstGeom>
          <a:noFill/>
        </p:spPr>
        <p:txBody>
          <a:bodyPr wrap="square" rtlCol="0">
            <a:spAutoFit/>
          </a:bodyPr>
          <a:lstStyle/>
          <a:p>
            <a:pPr defTabSz="371498"/>
            <a:r>
              <a:rPr lang="en-US" sz="1463" b="1" dirty="0">
                <a:solidFill>
                  <a:srgbClr val="0AA3D9"/>
                </a:solidFill>
                <a:latin typeface="Arial" panose="020B0604020202020204" pitchFamily="34" charset="0"/>
                <a:cs typeface="Arial" panose="020B0604020202020204" pitchFamily="34" charset="0"/>
              </a:rPr>
              <a:t>Mindfulness Colouring </a:t>
            </a:r>
          </a:p>
        </p:txBody>
      </p:sp>
      <p:sp>
        <p:nvSpPr>
          <p:cNvPr id="22" name="TextBox 21">
            <a:extLst>
              <a:ext uri="{FF2B5EF4-FFF2-40B4-BE49-F238E27FC236}">
                <a16:creationId xmlns:a16="http://schemas.microsoft.com/office/drawing/2014/main" id="{33AD5E34-936B-35F8-7F4C-FC560E12162A}"/>
              </a:ext>
            </a:extLst>
          </p:cNvPr>
          <p:cNvSpPr txBox="1"/>
          <p:nvPr/>
        </p:nvSpPr>
        <p:spPr>
          <a:xfrm>
            <a:off x="655777" y="3499968"/>
            <a:ext cx="1260980" cy="317459"/>
          </a:xfrm>
          <a:prstGeom prst="rect">
            <a:avLst/>
          </a:prstGeom>
          <a:noFill/>
        </p:spPr>
        <p:txBody>
          <a:bodyPr wrap="square" rtlCol="0">
            <a:spAutoFit/>
          </a:bodyPr>
          <a:lstStyle/>
          <a:p>
            <a:pPr defTabSz="371498"/>
            <a:r>
              <a:rPr lang="en-US" sz="1463" b="1" dirty="0">
                <a:solidFill>
                  <a:srgbClr val="F27304"/>
                </a:solidFill>
                <a:latin typeface="Arial" panose="020B0604020202020204" pitchFamily="34" charset="0"/>
                <a:cs typeface="Arial" panose="020B0604020202020204" pitchFamily="34" charset="0"/>
              </a:rPr>
              <a:t>Meditation </a:t>
            </a:r>
          </a:p>
        </p:txBody>
      </p:sp>
      <p:sp>
        <p:nvSpPr>
          <p:cNvPr id="23" name="TextBox 22">
            <a:extLst>
              <a:ext uri="{FF2B5EF4-FFF2-40B4-BE49-F238E27FC236}">
                <a16:creationId xmlns:a16="http://schemas.microsoft.com/office/drawing/2014/main" id="{ECED97A5-030C-8750-78FD-959032457B96}"/>
              </a:ext>
            </a:extLst>
          </p:cNvPr>
          <p:cNvSpPr txBox="1"/>
          <p:nvPr/>
        </p:nvSpPr>
        <p:spPr>
          <a:xfrm>
            <a:off x="654085" y="3952336"/>
            <a:ext cx="1131225" cy="317459"/>
          </a:xfrm>
          <a:prstGeom prst="rect">
            <a:avLst/>
          </a:prstGeom>
          <a:noFill/>
        </p:spPr>
        <p:txBody>
          <a:bodyPr wrap="square">
            <a:spAutoFit/>
          </a:bodyPr>
          <a:lstStyle/>
          <a:p>
            <a:pPr defTabSz="371498"/>
            <a:r>
              <a:rPr lang="en-US" sz="1463" b="1" dirty="0">
                <a:solidFill>
                  <a:srgbClr val="172B7D"/>
                </a:solidFill>
                <a:latin typeface="Arial" panose="020B0604020202020204" pitchFamily="34" charset="0"/>
                <a:cs typeface="Arial" panose="020B0604020202020204" pitchFamily="34" charset="0"/>
              </a:rPr>
              <a:t>Movement</a:t>
            </a:r>
          </a:p>
        </p:txBody>
      </p:sp>
      <p:pic>
        <p:nvPicPr>
          <p:cNvPr id="24" name="Picture 23">
            <a:extLst>
              <a:ext uri="{FF2B5EF4-FFF2-40B4-BE49-F238E27FC236}">
                <a16:creationId xmlns:a16="http://schemas.microsoft.com/office/drawing/2014/main" id="{0734E813-063B-E7D4-138A-FD48D237A714}"/>
              </a:ext>
            </a:extLst>
          </p:cNvPr>
          <p:cNvPicPr>
            <a:picLocks noChangeAspect="1"/>
          </p:cNvPicPr>
          <p:nvPr/>
        </p:nvPicPr>
        <p:blipFill>
          <a:blip r:embed="rId5"/>
          <a:stretch>
            <a:fillRect/>
          </a:stretch>
        </p:blipFill>
        <p:spPr>
          <a:xfrm>
            <a:off x="3722381" y="1989634"/>
            <a:ext cx="1593065" cy="755008"/>
          </a:xfrm>
          <a:prstGeom prst="rect">
            <a:avLst/>
          </a:prstGeom>
          <a:ln w="19050">
            <a:solidFill>
              <a:schemeClr val="tx1"/>
            </a:solidFill>
          </a:ln>
        </p:spPr>
      </p:pic>
      <p:sp>
        <p:nvSpPr>
          <p:cNvPr id="2" name="TextBox 2">
            <a:extLst>
              <a:ext uri="{FF2B5EF4-FFF2-40B4-BE49-F238E27FC236}">
                <a16:creationId xmlns:a16="http://schemas.microsoft.com/office/drawing/2014/main" id="{F572ED0B-4D5E-1105-0103-02960AFD1E53}"/>
              </a:ext>
            </a:extLst>
          </p:cNvPr>
          <p:cNvSpPr txBox="1"/>
          <p:nvPr/>
        </p:nvSpPr>
        <p:spPr>
          <a:xfrm>
            <a:off x="558147" y="751911"/>
            <a:ext cx="8244682" cy="412549"/>
          </a:xfrm>
          <a:prstGeom prst="rect">
            <a:avLst/>
          </a:prstGeom>
        </p:spPr>
        <p:txBody>
          <a:bodyPr wrap="square" lIns="0" tIns="0" rIns="0" bIns="0" rtlCol="0" anchor="t">
            <a:spAutoFit/>
          </a:bodyPr>
          <a:lstStyle/>
          <a:p>
            <a:pPr defTabSz="495330">
              <a:lnSpc>
                <a:spcPts val="3466"/>
              </a:lnSpc>
              <a:defRPr/>
            </a:pPr>
            <a:r>
              <a:rPr lang="en-GB" sz="2800" spc="34" dirty="0">
                <a:solidFill>
                  <a:srgbClr val="0086B3"/>
                </a:solidFill>
                <a:latin typeface="Proxima Nova Bold"/>
              </a:rPr>
              <a:t>Helping your child relax</a:t>
            </a:r>
          </a:p>
        </p:txBody>
      </p:sp>
      <p:sp>
        <p:nvSpPr>
          <p:cNvPr id="3" name="Freeform 10">
            <a:extLst>
              <a:ext uri="{FF2B5EF4-FFF2-40B4-BE49-F238E27FC236}">
                <a16:creationId xmlns:a16="http://schemas.microsoft.com/office/drawing/2014/main" id="{6A1B9F7E-7C7F-8FF0-4E82-60DEFFE6DD09}"/>
              </a:ext>
            </a:extLst>
          </p:cNvPr>
          <p:cNvSpPr/>
          <p:nvPr/>
        </p:nvSpPr>
        <p:spPr>
          <a:xfrm rot="4596961">
            <a:off x="-838837" y="4927756"/>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sp>
        <p:nvSpPr>
          <p:cNvPr id="4" name="Freeform 11">
            <a:extLst>
              <a:ext uri="{FF2B5EF4-FFF2-40B4-BE49-F238E27FC236}">
                <a16:creationId xmlns:a16="http://schemas.microsoft.com/office/drawing/2014/main" id="{0018E9E1-8ED5-7E9C-29E8-BC1D57F271AB}"/>
              </a:ext>
            </a:extLst>
          </p:cNvPr>
          <p:cNvSpPr/>
          <p:nvPr/>
        </p:nvSpPr>
        <p:spPr>
          <a:xfrm rot="-1201367">
            <a:off x="224510" y="5750085"/>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975"/>
          </a:p>
        </p:txBody>
      </p:sp>
      <p:sp>
        <p:nvSpPr>
          <p:cNvPr id="5" name="Freeform 12">
            <a:extLst>
              <a:ext uri="{FF2B5EF4-FFF2-40B4-BE49-F238E27FC236}">
                <a16:creationId xmlns:a16="http://schemas.microsoft.com/office/drawing/2014/main" id="{D593B6F3-E1BD-974A-1B41-BBB3B1A2D14A}"/>
              </a:ext>
            </a:extLst>
          </p:cNvPr>
          <p:cNvSpPr/>
          <p:nvPr/>
        </p:nvSpPr>
        <p:spPr>
          <a:xfrm rot="10123381">
            <a:off x="8559805" y="-352248"/>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975"/>
          </a:p>
        </p:txBody>
      </p:sp>
      <p:sp>
        <p:nvSpPr>
          <p:cNvPr id="6" name="Freeform 13">
            <a:extLst>
              <a:ext uri="{FF2B5EF4-FFF2-40B4-BE49-F238E27FC236}">
                <a16:creationId xmlns:a16="http://schemas.microsoft.com/office/drawing/2014/main" id="{81545826-14EC-BC50-3E03-D201B35D0846}"/>
              </a:ext>
            </a:extLst>
          </p:cNvPr>
          <p:cNvSpPr/>
          <p:nvPr/>
        </p:nvSpPr>
        <p:spPr>
          <a:xfrm rot="-1395011">
            <a:off x="7544520" y="-668927"/>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975"/>
          </a:p>
        </p:txBody>
      </p:sp>
      <p:pic>
        <p:nvPicPr>
          <p:cNvPr id="7" name="Picture 6" descr="Graphical user interface&#10;&#10;Description automatically generated with medium confidence">
            <a:extLst>
              <a:ext uri="{FF2B5EF4-FFF2-40B4-BE49-F238E27FC236}">
                <a16:creationId xmlns:a16="http://schemas.microsoft.com/office/drawing/2014/main" id="{1CD98E4D-5C04-CE05-57DD-720FA5964F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0453" y="6108877"/>
            <a:ext cx="1202939" cy="603073"/>
          </a:xfrm>
          <a:prstGeom prst="rect">
            <a:avLst/>
          </a:prstGeom>
        </p:spPr>
      </p:pic>
    </p:spTree>
    <p:extLst>
      <p:ext uri="{BB962C8B-B14F-4D97-AF65-F5344CB8AC3E}">
        <p14:creationId xmlns:p14="http://schemas.microsoft.com/office/powerpoint/2010/main" val="25705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13" name="Freeform 4">
            <a:extLst>
              <a:ext uri="{FF2B5EF4-FFF2-40B4-BE49-F238E27FC236}">
                <a16:creationId xmlns:a16="http://schemas.microsoft.com/office/drawing/2014/main" id="{847E6840-EEA4-FAEA-E849-DC97E5E072C2}"/>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4" name="Freeform 5">
            <a:extLst>
              <a:ext uri="{FF2B5EF4-FFF2-40B4-BE49-F238E27FC236}">
                <a16:creationId xmlns:a16="http://schemas.microsoft.com/office/drawing/2014/main" id="{BCF3E6FA-F222-D89C-D28C-1408AD4AF683}"/>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sp>
        <p:nvSpPr>
          <p:cNvPr id="4" name="TextBox 3">
            <a:extLst>
              <a:ext uri="{FF2B5EF4-FFF2-40B4-BE49-F238E27FC236}">
                <a16:creationId xmlns:a16="http://schemas.microsoft.com/office/drawing/2014/main" id="{4350FA67-5E10-EE37-FE25-D0730EEF08D9}"/>
              </a:ext>
            </a:extLst>
          </p:cNvPr>
          <p:cNvSpPr txBox="1"/>
          <p:nvPr/>
        </p:nvSpPr>
        <p:spPr>
          <a:xfrm>
            <a:off x="3366638" y="1386665"/>
            <a:ext cx="5376407" cy="4671415"/>
          </a:xfrm>
          <a:prstGeom prst="rect">
            <a:avLst/>
          </a:prstGeom>
        </p:spPr>
        <p:txBody>
          <a:bodyPr vert="horz" lIns="91440" tIns="45720" rIns="91440" bIns="45720" rtlCol="0">
            <a:normAutofit/>
          </a:bodyPr>
          <a:lstStyle/>
          <a:p>
            <a:pPr marL="571500" indent="-228600">
              <a:lnSpc>
                <a:spcPct val="90000"/>
              </a:lnSpc>
              <a:spcAft>
                <a:spcPts val="600"/>
              </a:spcAft>
              <a:buFont typeface="Arial" panose="020B0604020202020204" pitchFamily="34" charset="0"/>
              <a:buChar char="•"/>
              <a:defRPr/>
            </a:pPr>
            <a:r>
              <a:rPr lang="en-US" b="1" dirty="0"/>
              <a:t>Reduce demands </a:t>
            </a:r>
            <a:r>
              <a:rPr lang="en-US" dirty="0"/>
              <a:t>(can you all pause for a moment?).</a:t>
            </a:r>
          </a:p>
          <a:p>
            <a:pPr marL="571500" indent="-228600">
              <a:lnSpc>
                <a:spcPct val="90000"/>
              </a:lnSpc>
              <a:spcAft>
                <a:spcPts val="600"/>
              </a:spcAft>
              <a:buFont typeface="Arial" panose="020B0604020202020204" pitchFamily="34" charset="0"/>
              <a:buChar char="•"/>
              <a:defRPr/>
            </a:pPr>
            <a:r>
              <a:rPr lang="en-US" b="1" dirty="0"/>
              <a:t>Distract and redirect </a:t>
            </a:r>
            <a:r>
              <a:rPr lang="en-US" dirty="0"/>
              <a:t>where you can (to a </a:t>
            </a:r>
            <a:r>
              <a:rPr lang="en-US" dirty="0" err="1"/>
              <a:t>favoured</a:t>
            </a:r>
            <a:r>
              <a:rPr lang="en-US" dirty="0"/>
              <a:t> activity or a soothing activity).</a:t>
            </a:r>
          </a:p>
          <a:p>
            <a:pPr marL="571500" indent="-228600">
              <a:lnSpc>
                <a:spcPct val="90000"/>
              </a:lnSpc>
              <a:spcAft>
                <a:spcPts val="600"/>
              </a:spcAft>
              <a:buFont typeface="Arial" panose="020B0604020202020204" pitchFamily="34" charset="0"/>
              <a:buChar char="•"/>
              <a:defRPr/>
            </a:pPr>
            <a:r>
              <a:rPr lang="en-US" b="1" dirty="0"/>
              <a:t>Simplify speech </a:t>
            </a:r>
            <a:r>
              <a:rPr lang="en-US" dirty="0"/>
              <a:t>– use language that shows acceptance, empathy and curiosity.</a:t>
            </a:r>
          </a:p>
          <a:p>
            <a:pPr marL="571500" indent="-228600">
              <a:lnSpc>
                <a:spcPct val="90000"/>
              </a:lnSpc>
              <a:spcAft>
                <a:spcPts val="600"/>
              </a:spcAft>
              <a:buFont typeface="Arial" panose="020B0604020202020204" pitchFamily="34" charset="0"/>
              <a:buChar char="•"/>
              <a:defRPr/>
            </a:pPr>
            <a:r>
              <a:rPr lang="en-US" dirty="0"/>
              <a:t>If they know </a:t>
            </a:r>
            <a:r>
              <a:rPr lang="en-US" b="1" dirty="0"/>
              <a:t>relaxation</a:t>
            </a:r>
            <a:r>
              <a:rPr lang="en-US" dirty="0"/>
              <a:t> techniques – use these now.</a:t>
            </a:r>
          </a:p>
          <a:p>
            <a:pPr marL="571500" indent="-228600">
              <a:lnSpc>
                <a:spcPct val="90000"/>
              </a:lnSpc>
              <a:spcAft>
                <a:spcPts val="600"/>
              </a:spcAft>
              <a:buFont typeface="Arial" panose="020B0604020202020204" pitchFamily="34" charset="0"/>
              <a:buChar char="•"/>
              <a:defRPr/>
            </a:pPr>
            <a:r>
              <a:rPr lang="en-US" b="1" dirty="0"/>
              <a:t>Remove any ‘triggers’ </a:t>
            </a:r>
            <a:r>
              <a:rPr lang="en-US" dirty="0"/>
              <a:t>if possible (sensory things, other children, demands).</a:t>
            </a:r>
          </a:p>
          <a:p>
            <a:pPr marL="571500" indent="-228600">
              <a:lnSpc>
                <a:spcPct val="90000"/>
              </a:lnSpc>
              <a:spcAft>
                <a:spcPts val="600"/>
              </a:spcAft>
              <a:buFont typeface="Arial" panose="020B0604020202020204" pitchFamily="34" charset="0"/>
              <a:buChar char="•"/>
              <a:defRPr/>
            </a:pPr>
            <a:r>
              <a:rPr lang="en-US" b="1" dirty="0"/>
              <a:t>Plan</a:t>
            </a:r>
            <a:r>
              <a:rPr lang="en-US" dirty="0"/>
              <a:t> for tricky times of the day (e.g. when you are busy or just coming in from school) by having activities ready for them.</a:t>
            </a:r>
          </a:p>
          <a:p>
            <a:pPr marL="571500" indent="-228600">
              <a:lnSpc>
                <a:spcPct val="90000"/>
              </a:lnSpc>
              <a:spcAft>
                <a:spcPts val="600"/>
              </a:spcAft>
              <a:buFont typeface="Arial" panose="020B0604020202020204" pitchFamily="34" charset="0"/>
              <a:buChar char="•"/>
              <a:defRPr/>
            </a:pPr>
            <a:r>
              <a:rPr lang="en-US" b="1" dirty="0"/>
              <a:t>Plan</a:t>
            </a:r>
            <a:r>
              <a:rPr lang="en-US" dirty="0"/>
              <a:t> for tricky activities by having an ‘emotional first aid kit’ or ‘soothing box’ available for them to access.</a:t>
            </a:r>
          </a:p>
        </p:txBody>
      </p:sp>
      <p:grpSp>
        <p:nvGrpSpPr>
          <p:cNvPr id="6" name="Group 5">
            <a:extLst>
              <a:ext uri="{FF2B5EF4-FFF2-40B4-BE49-F238E27FC236}">
                <a16:creationId xmlns:a16="http://schemas.microsoft.com/office/drawing/2014/main" id="{A69EEC15-04A0-0196-19AD-9BF931517EA7}"/>
              </a:ext>
            </a:extLst>
          </p:cNvPr>
          <p:cNvGrpSpPr/>
          <p:nvPr/>
        </p:nvGrpSpPr>
        <p:grpSpPr>
          <a:xfrm>
            <a:off x="628428" y="640858"/>
            <a:ext cx="2738210" cy="3571019"/>
            <a:chOff x="1479724" y="1520042"/>
            <a:chExt cx="8915401" cy="4902274"/>
          </a:xfrm>
        </p:grpSpPr>
        <p:graphicFrame>
          <p:nvGraphicFramePr>
            <p:cNvPr id="7" name="Diagram 6">
              <a:extLst>
                <a:ext uri="{FF2B5EF4-FFF2-40B4-BE49-F238E27FC236}">
                  <a16:creationId xmlns:a16="http://schemas.microsoft.com/office/drawing/2014/main" id="{28B26E7F-B321-B78C-8DEA-0F3E79D4D2CF}"/>
                </a:ext>
              </a:extLst>
            </p:cNvPr>
            <p:cNvGraphicFramePr/>
            <p:nvPr>
              <p:extLst>
                <p:ext uri="{D42A27DB-BD31-4B8C-83A1-F6EECF244321}">
                  <p14:modId xmlns:p14="http://schemas.microsoft.com/office/powerpoint/2010/main" val="1258321420"/>
                </p:ext>
              </p:extLst>
            </p:nvPr>
          </p:nvGraphicFramePr>
          <p:xfrm>
            <a:off x="1479724" y="1520042"/>
            <a:ext cx="8915401" cy="43318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a:extLst>
                <a:ext uri="{FF2B5EF4-FFF2-40B4-BE49-F238E27FC236}">
                  <a16:creationId xmlns:a16="http://schemas.microsoft.com/office/drawing/2014/main" id="{9748A60C-0338-0E46-3370-1383BEC36120}"/>
                </a:ext>
              </a:extLst>
            </p:cNvPr>
            <p:cNvPicPr>
              <a:picLocks noChangeAspect="1"/>
            </p:cNvPicPr>
            <p:nvPr/>
          </p:nvPicPr>
          <p:blipFill>
            <a:blip r:embed="rId17"/>
            <a:stretch>
              <a:fillRect/>
            </a:stretch>
          </p:blipFill>
          <p:spPr>
            <a:xfrm>
              <a:off x="3893206" y="3816651"/>
              <a:ext cx="4768228" cy="2605665"/>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42061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9075" y="557623"/>
            <a:ext cx="613641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Use visual aids </a:t>
            </a:r>
          </a:p>
        </p:txBody>
      </p:sp>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13" name="Freeform 4">
            <a:extLst>
              <a:ext uri="{FF2B5EF4-FFF2-40B4-BE49-F238E27FC236}">
                <a16:creationId xmlns:a16="http://schemas.microsoft.com/office/drawing/2014/main" id="{847E6840-EEA4-FAEA-E849-DC97E5E072C2}"/>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4" name="Freeform 5">
            <a:extLst>
              <a:ext uri="{FF2B5EF4-FFF2-40B4-BE49-F238E27FC236}">
                <a16:creationId xmlns:a16="http://schemas.microsoft.com/office/drawing/2014/main" id="{BCF3E6FA-F222-D89C-D28C-1408AD4AF683}"/>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pic>
        <p:nvPicPr>
          <p:cNvPr id="5122" name="Picture 2" descr="Visual Timetables for autistic pupils">
            <a:extLst>
              <a:ext uri="{FF2B5EF4-FFF2-40B4-BE49-F238E27FC236}">
                <a16:creationId xmlns:a16="http://schemas.microsoft.com/office/drawing/2014/main" id="{87AB7014-0268-F0F0-9953-D4E416971E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4258" y="568061"/>
            <a:ext cx="3981713" cy="5308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w and Next Board plus 35 symbols for home. – Create Visual Aids Ltd">
            <a:extLst>
              <a:ext uri="{FF2B5EF4-FFF2-40B4-BE49-F238E27FC236}">
                <a16:creationId xmlns:a16="http://schemas.microsoft.com/office/drawing/2014/main" id="{617C4900-CDB0-C773-6FA6-E96FDF0E6CA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592" t="22942" r="4035" b="22192"/>
          <a:stretch/>
        </p:blipFill>
        <p:spPr bwMode="auto">
          <a:xfrm>
            <a:off x="700519" y="1231148"/>
            <a:ext cx="3681510" cy="22105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hoice Boards – Next Steps">
            <a:extLst>
              <a:ext uri="{FF2B5EF4-FFF2-40B4-BE49-F238E27FC236}">
                <a16:creationId xmlns:a16="http://schemas.microsoft.com/office/drawing/2014/main" id="{2599A9B7-67EA-D2E3-3FD4-9EB625F2F6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0878" y="3663672"/>
            <a:ext cx="3981713" cy="298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9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13" name="Freeform 4">
            <a:extLst>
              <a:ext uri="{FF2B5EF4-FFF2-40B4-BE49-F238E27FC236}">
                <a16:creationId xmlns:a16="http://schemas.microsoft.com/office/drawing/2014/main" id="{847E6840-EEA4-FAEA-E849-DC97E5E072C2}"/>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4" name="Freeform 5">
            <a:extLst>
              <a:ext uri="{FF2B5EF4-FFF2-40B4-BE49-F238E27FC236}">
                <a16:creationId xmlns:a16="http://schemas.microsoft.com/office/drawing/2014/main" id="{BCF3E6FA-F222-D89C-D28C-1408AD4AF683}"/>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grpSp>
        <p:nvGrpSpPr>
          <p:cNvPr id="18" name="Group 17">
            <a:extLst>
              <a:ext uri="{FF2B5EF4-FFF2-40B4-BE49-F238E27FC236}">
                <a16:creationId xmlns:a16="http://schemas.microsoft.com/office/drawing/2014/main" id="{1C051DBA-9D72-2F6F-1B4D-C6DE0B125B82}"/>
              </a:ext>
            </a:extLst>
          </p:cNvPr>
          <p:cNvGrpSpPr/>
          <p:nvPr/>
        </p:nvGrpSpPr>
        <p:grpSpPr>
          <a:xfrm>
            <a:off x="545402" y="655971"/>
            <a:ext cx="2672548" cy="3306429"/>
            <a:chOff x="4681560" y="1731671"/>
            <a:chExt cx="2828880" cy="3394657"/>
          </a:xfrm>
        </p:grpSpPr>
        <p:grpSp>
          <p:nvGrpSpPr>
            <p:cNvPr id="19" name="Group 18">
              <a:extLst>
                <a:ext uri="{FF2B5EF4-FFF2-40B4-BE49-F238E27FC236}">
                  <a16:creationId xmlns:a16="http://schemas.microsoft.com/office/drawing/2014/main" id="{5FD18A25-6EC5-385A-91F9-AFBFA73CD4C5}"/>
                </a:ext>
              </a:extLst>
            </p:cNvPr>
            <p:cNvGrpSpPr/>
            <p:nvPr/>
          </p:nvGrpSpPr>
          <p:grpSpPr>
            <a:xfrm>
              <a:off x="4681560" y="1731671"/>
              <a:ext cx="2828880" cy="3394657"/>
              <a:chOff x="5857091" y="405388"/>
              <a:chExt cx="2828880" cy="3394657"/>
            </a:xfrm>
          </p:grpSpPr>
          <p:sp>
            <p:nvSpPr>
              <p:cNvPr id="23" name="Rectangle: Rounded Corners 22">
                <a:extLst>
                  <a:ext uri="{FF2B5EF4-FFF2-40B4-BE49-F238E27FC236}">
                    <a16:creationId xmlns:a16="http://schemas.microsoft.com/office/drawing/2014/main" id="{EED7B54A-B785-E3D0-BE53-2C1B357CFC48}"/>
                  </a:ext>
                </a:extLst>
              </p:cNvPr>
              <p:cNvSpPr/>
              <p:nvPr/>
            </p:nvSpPr>
            <p:spPr>
              <a:xfrm>
                <a:off x="5857091" y="405388"/>
                <a:ext cx="2828880" cy="3394657"/>
              </a:xfrm>
              <a:prstGeom prst="roundRect">
                <a:avLst>
                  <a:gd name="adj" fmla="val 5000"/>
                </a:avLst>
              </a:prstGeom>
              <a:solidFill>
                <a:schemeClr val="accent5"/>
              </a:solidFill>
            </p:spPr>
            <p:style>
              <a:lnRef idx="2">
                <a:schemeClr val="lt1">
                  <a:hueOff val="0"/>
                  <a:satOff val="0"/>
                  <a:lumOff val="0"/>
                  <a:alphaOff val="0"/>
                </a:schemeClr>
              </a:lnRef>
              <a:fillRef idx="1">
                <a:scrgbClr r="0" g="0" b="0"/>
              </a:fillRef>
              <a:effectRef idx="0">
                <a:schemeClr val="accent2">
                  <a:hueOff val="-2482771"/>
                  <a:satOff val="-3929"/>
                  <a:lumOff val="-2352"/>
                  <a:alphaOff val="0"/>
                </a:schemeClr>
              </a:effectRef>
              <a:fontRef idx="minor">
                <a:schemeClr val="lt1"/>
              </a:fontRef>
            </p:style>
            <p:txBody>
              <a:bodyPr/>
              <a:lstStyle/>
              <a:p>
                <a:endParaRPr lang="en-GB"/>
              </a:p>
            </p:txBody>
          </p:sp>
          <p:sp>
            <p:nvSpPr>
              <p:cNvPr id="24" name="Rectangle: Rounded Corners 4">
                <a:extLst>
                  <a:ext uri="{FF2B5EF4-FFF2-40B4-BE49-F238E27FC236}">
                    <a16:creationId xmlns:a16="http://schemas.microsoft.com/office/drawing/2014/main" id="{59A1D704-3242-DD53-52D8-DFD14DE0249E}"/>
                  </a:ext>
                </a:extLst>
              </p:cNvPr>
              <p:cNvSpPr txBox="1"/>
              <p:nvPr/>
            </p:nvSpPr>
            <p:spPr>
              <a:xfrm rot="16200000">
                <a:off x="4748170" y="1514309"/>
                <a:ext cx="2783618" cy="56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GB" sz="1800" kern="1200" dirty="0">
                    <a:solidFill>
                      <a:schemeClr val="accent4">
                        <a:lumMod val="10000"/>
                      </a:schemeClr>
                    </a:solidFill>
                  </a:rPr>
                  <a:t>Reactive Strategies</a:t>
                </a:r>
              </a:p>
            </p:txBody>
          </p:sp>
        </p:grpSp>
        <p:grpSp>
          <p:nvGrpSpPr>
            <p:cNvPr id="20" name="Group 19">
              <a:extLst>
                <a:ext uri="{FF2B5EF4-FFF2-40B4-BE49-F238E27FC236}">
                  <a16:creationId xmlns:a16="http://schemas.microsoft.com/office/drawing/2014/main" id="{A199303E-D0C3-FFDD-8043-01F2C57580E8}"/>
                </a:ext>
              </a:extLst>
            </p:cNvPr>
            <p:cNvGrpSpPr/>
            <p:nvPr/>
          </p:nvGrpSpPr>
          <p:grpSpPr>
            <a:xfrm>
              <a:off x="5042242" y="1731671"/>
              <a:ext cx="2287474" cy="3394657"/>
              <a:chOff x="6422867" y="405388"/>
              <a:chExt cx="2287474" cy="3394657"/>
            </a:xfrm>
          </p:grpSpPr>
          <p:sp>
            <p:nvSpPr>
              <p:cNvPr id="21" name="Rectangle 20">
                <a:extLst>
                  <a:ext uri="{FF2B5EF4-FFF2-40B4-BE49-F238E27FC236}">
                    <a16:creationId xmlns:a16="http://schemas.microsoft.com/office/drawing/2014/main" id="{67F214B3-2D67-C775-F90D-87792039F9E0}"/>
                  </a:ext>
                </a:extLst>
              </p:cNvPr>
              <p:cNvSpPr/>
              <p:nvPr/>
            </p:nvSpPr>
            <p:spPr>
              <a:xfrm>
                <a:off x="6422867" y="405388"/>
                <a:ext cx="2107516" cy="3394657"/>
              </a:xfrm>
              <a:prstGeom prst="rect">
                <a:avLst/>
              </a:prstGeom>
              <a:noFill/>
              <a:ln>
                <a:noFill/>
              </a:ln>
              <a:sp3d/>
            </p:spPr>
            <p:style>
              <a:lnRef idx="2">
                <a:scrgbClr r="0" g="0" b="0"/>
              </a:lnRef>
              <a:fillRef idx="1">
                <a:scrgbClr r="0" g="0" b="0"/>
              </a:fillRef>
              <a:effectRef idx="0">
                <a:schemeClr val="accent2">
                  <a:hueOff val="-2482771"/>
                  <a:satOff val="-3929"/>
                  <a:lumOff val="-2352"/>
                  <a:alphaOff val="0"/>
                </a:schemeClr>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6B459C8E-E378-C53F-BD9F-B6512AA2ACA4}"/>
                  </a:ext>
                </a:extLst>
              </p:cNvPr>
              <p:cNvSpPr txBox="1"/>
              <p:nvPr/>
            </p:nvSpPr>
            <p:spPr>
              <a:xfrm>
                <a:off x="6602825" y="405388"/>
                <a:ext cx="2107516" cy="33946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GB" sz="2400" i="1" kern="1200" dirty="0"/>
                  <a:t>For when stress has reached a peak or ‘crisis’</a:t>
                </a:r>
              </a:p>
            </p:txBody>
          </p:sp>
        </p:grpSp>
      </p:grpSp>
      <p:pic>
        <p:nvPicPr>
          <p:cNvPr id="25" name="Picture 24">
            <a:extLst>
              <a:ext uri="{FF2B5EF4-FFF2-40B4-BE49-F238E27FC236}">
                <a16:creationId xmlns:a16="http://schemas.microsoft.com/office/drawing/2014/main" id="{C16A8FD2-EE56-794A-930F-2416617EDF68}"/>
              </a:ext>
            </a:extLst>
          </p:cNvPr>
          <p:cNvPicPr>
            <a:picLocks noChangeAspect="1"/>
          </p:cNvPicPr>
          <p:nvPr/>
        </p:nvPicPr>
        <p:blipFill>
          <a:blip r:embed="rId12"/>
          <a:stretch>
            <a:fillRect/>
          </a:stretch>
        </p:blipFill>
        <p:spPr>
          <a:xfrm>
            <a:off x="1289242" y="2309185"/>
            <a:ext cx="1297550" cy="1840389"/>
          </a:xfrm>
          <a:prstGeom prst="roundRect">
            <a:avLst>
              <a:gd name="adj" fmla="val 8594"/>
            </a:avLst>
          </a:prstGeom>
          <a:solidFill>
            <a:srgbClr val="FFFFFF">
              <a:shade val="85000"/>
            </a:srgbClr>
          </a:solidFill>
          <a:ln>
            <a:noFill/>
          </a:ln>
          <a:effectLst/>
        </p:spPr>
      </p:pic>
      <p:sp>
        <p:nvSpPr>
          <p:cNvPr id="29" name="Content Placeholder 2">
            <a:extLst>
              <a:ext uri="{FF2B5EF4-FFF2-40B4-BE49-F238E27FC236}">
                <a16:creationId xmlns:a16="http://schemas.microsoft.com/office/drawing/2014/main" id="{AFCF6ADA-CE06-B134-A4A4-5EAF710D767B}"/>
              </a:ext>
            </a:extLst>
          </p:cNvPr>
          <p:cNvSpPr txBox="1">
            <a:spLocks/>
          </p:cNvSpPr>
          <p:nvPr/>
        </p:nvSpPr>
        <p:spPr>
          <a:xfrm>
            <a:off x="3611510" y="1219284"/>
            <a:ext cx="5179468" cy="548623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a:t>Have someone stay available </a:t>
            </a:r>
            <a:r>
              <a:rPr lang="en-GB" sz="2000"/>
              <a:t>(big feelings are scary)</a:t>
            </a:r>
          </a:p>
          <a:p>
            <a:r>
              <a:rPr lang="en-GB" sz="2000"/>
              <a:t>Keep a </a:t>
            </a:r>
            <a:r>
              <a:rPr lang="en-GB" sz="2000" b="1"/>
              <a:t>calm tone of voice </a:t>
            </a:r>
            <a:r>
              <a:rPr lang="en-GB" sz="2000"/>
              <a:t>and body language (even if you don’t feel it inside).</a:t>
            </a:r>
          </a:p>
          <a:p>
            <a:r>
              <a:rPr lang="en-GB" sz="2000"/>
              <a:t>Tell them what you </a:t>
            </a:r>
            <a:r>
              <a:rPr lang="en-GB" sz="2000" b="1"/>
              <a:t>do want them to do rather than don’t </a:t>
            </a:r>
            <a:r>
              <a:rPr lang="en-GB" sz="2000"/>
              <a:t>want them to do (e.g. “hands down” rather than “don’t hit” or “take some deep breaths” rather than “don’t panic”).</a:t>
            </a:r>
          </a:p>
          <a:p>
            <a:r>
              <a:rPr lang="en-GB" sz="2000"/>
              <a:t>If anxious, </a:t>
            </a:r>
            <a:r>
              <a:rPr lang="en-GB" sz="2000" b="1"/>
              <a:t>do not try to reason with them</a:t>
            </a:r>
            <a:r>
              <a:rPr lang="en-GB" sz="2000"/>
              <a:t> or challenge the fear – </a:t>
            </a:r>
            <a:r>
              <a:rPr lang="en-GB" sz="2000" b="1"/>
              <a:t>use 3Rs.</a:t>
            </a:r>
          </a:p>
          <a:p>
            <a:r>
              <a:rPr lang="en-GB" sz="2000"/>
              <a:t>Remove other people or </a:t>
            </a:r>
            <a:r>
              <a:rPr lang="en-GB" sz="2000" b="1"/>
              <a:t>make the environment safe.</a:t>
            </a:r>
          </a:p>
          <a:p>
            <a:r>
              <a:rPr lang="en-GB" sz="2000" b="1"/>
              <a:t>Use simple, reassuring statements </a:t>
            </a:r>
            <a:r>
              <a:rPr lang="en-GB" sz="2000"/>
              <a:t>such as “I am here”, “you’re ok”</a:t>
            </a:r>
          </a:p>
          <a:p>
            <a:r>
              <a:rPr lang="en-GB" sz="2000"/>
              <a:t>Use any strategies the child responds to for regulation. </a:t>
            </a:r>
            <a:endParaRPr lang="en-GB" sz="2000" dirty="0"/>
          </a:p>
        </p:txBody>
      </p:sp>
    </p:spTree>
    <p:extLst>
      <p:ext uri="{BB962C8B-B14F-4D97-AF65-F5344CB8AC3E}">
        <p14:creationId xmlns:p14="http://schemas.microsoft.com/office/powerpoint/2010/main" val="109921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9075" y="557623"/>
            <a:ext cx="613641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The Three R’s</a:t>
            </a:r>
          </a:p>
        </p:txBody>
      </p:sp>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13" name="Freeform 4">
            <a:extLst>
              <a:ext uri="{FF2B5EF4-FFF2-40B4-BE49-F238E27FC236}">
                <a16:creationId xmlns:a16="http://schemas.microsoft.com/office/drawing/2014/main" id="{847E6840-EEA4-FAEA-E849-DC97E5E072C2}"/>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4" name="Freeform 5">
            <a:extLst>
              <a:ext uri="{FF2B5EF4-FFF2-40B4-BE49-F238E27FC236}">
                <a16:creationId xmlns:a16="http://schemas.microsoft.com/office/drawing/2014/main" id="{BCF3E6FA-F222-D89C-D28C-1408AD4AF683}"/>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pic>
        <p:nvPicPr>
          <p:cNvPr id="2" name="Picture 1">
            <a:extLst>
              <a:ext uri="{FF2B5EF4-FFF2-40B4-BE49-F238E27FC236}">
                <a16:creationId xmlns:a16="http://schemas.microsoft.com/office/drawing/2014/main" id="{A239C378-6B12-605E-6D64-5976B5FE9B14}"/>
              </a:ext>
            </a:extLst>
          </p:cNvPr>
          <p:cNvPicPr>
            <a:picLocks noChangeAspect="1"/>
          </p:cNvPicPr>
          <p:nvPr/>
        </p:nvPicPr>
        <p:blipFill rotWithShape="1">
          <a:blip r:embed="rId12"/>
          <a:srcRect l="27122" t="17780" r="31366" b="6242"/>
          <a:stretch/>
        </p:blipFill>
        <p:spPr>
          <a:xfrm>
            <a:off x="3714027" y="302275"/>
            <a:ext cx="6074112" cy="6253449"/>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EBF6116D-4740-BA74-1AE5-BD39E294F5F0}"/>
              </a:ext>
            </a:extLst>
          </p:cNvPr>
          <p:cNvSpPr txBox="1">
            <a:spLocks/>
          </p:cNvSpPr>
          <p:nvPr/>
        </p:nvSpPr>
        <p:spPr>
          <a:xfrm>
            <a:off x="-26813" y="1406767"/>
            <a:ext cx="3532013" cy="4044463"/>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1475" lvl="1" indent="0">
              <a:buFont typeface="Arial"/>
              <a:buNone/>
            </a:pPr>
            <a:r>
              <a:rPr lang="en-GB" sz="1700" dirty="0"/>
              <a:t>Dr Bruce Perry - Reaching the learning brain:</a:t>
            </a:r>
          </a:p>
          <a:p>
            <a:pPr marL="371475" lvl="1" indent="0">
              <a:buFont typeface="Arial"/>
              <a:buNone/>
            </a:pPr>
            <a:endParaRPr lang="en-GB" sz="1700" dirty="0"/>
          </a:p>
          <a:p>
            <a:pPr lvl="1" indent="-371475">
              <a:buFont typeface="Arial"/>
              <a:buAutoNum type="arabicPeriod"/>
            </a:pPr>
            <a:r>
              <a:rPr lang="en-GB" sz="1700" dirty="0"/>
              <a:t>Help the child to regulate and calm their FFF response </a:t>
            </a:r>
          </a:p>
          <a:p>
            <a:pPr lvl="1" indent="-371475">
              <a:buFont typeface="Arial"/>
              <a:buAutoNum type="arabicPeriod"/>
            </a:pPr>
            <a:r>
              <a:rPr lang="en-GB" sz="1700" dirty="0"/>
              <a:t>Relate and connect with the child through an attuned and sensitive relationship</a:t>
            </a:r>
          </a:p>
          <a:p>
            <a:pPr lvl="1" indent="-371475">
              <a:buFont typeface="Arial"/>
              <a:buAutoNum type="arabicPeriod"/>
            </a:pPr>
            <a:r>
              <a:rPr lang="en-GB" sz="1700" dirty="0"/>
              <a:t>Support the child to reflect, learn, remember, articulate and become self assured</a:t>
            </a:r>
          </a:p>
          <a:p>
            <a:pPr marL="371475" lvl="1" indent="0">
              <a:buFont typeface="Arial"/>
              <a:buNone/>
            </a:pPr>
            <a:endParaRPr lang="en-GB" sz="1700" dirty="0"/>
          </a:p>
          <a:p>
            <a:pPr marL="371475" lvl="1" indent="0">
              <a:buFont typeface="Arial"/>
              <a:buNone/>
            </a:pPr>
            <a:r>
              <a:rPr lang="en-GB" sz="1700" dirty="0"/>
              <a:t>Heading straight for the ‘reasoning’ part of the brain with an expectation of learning will not work well if the child is dysregulated and disconnected from others. </a:t>
            </a:r>
          </a:p>
          <a:p>
            <a:pPr marL="371475" lvl="1" indent="0">
              <a:buFont typeface="Arial"/>
              <a:buNone/>
            </a:pPr>
            <a:endParaRPr lang="en-GB" sz="1700" dirty="0"/>
          </a:p>
          <a:p>
            <a:pPr marL="371475" lvl="1" indent="0">
              <a:buFont typeface="Arial"/>
              <a:buNone/>
            </a:pPr>
            <a:endParaRPr lang="en-GB" sz="1700" dirty="0"/>
          </a:p>
          <a:p>
            <a:pPr marL="371475" lvl="1" indent="0">
              <a:buFont typeface="Arial"/>
              <a:buNone/>
            </a:pPr>
            <a:endParaRPr lang="en-GB" sz="1700" dirty="0"/>
          </a:p>
          <a:p>
            <a:pPr marL="371475" lvl="1" indent="0">
              <a:buFont typeface="Arial"/>
              <a:buNone/>
            </a:pPr>
            <a:endParaRPr lang="en-GB" sz="1700" dirty="0"/>
          </a:p>
        </p:txBody>
      </p:sp>
    </p:spTree>
    <p:extLst>
      <p:ext uri="{BB962C8B-B14F-4D97-AF65-F5344CB8AC3E}">
        <p14:creationId xmlns:p14="http://schemas.microsoft.com/office/powerpoint/2010/main" val="177422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057A-5C1F-C0F6-6A8B-8F62E882879B}"/>
              </a:ext>
            </a:extLst>
          </p:cNvPr>
          <p:cNvSpPr>
            <a:spLocks noGrp="1"/>
          </p:cNvSpPr>
          <p:nvPr>
            <p:ph type="title"/>
          </p:nvPr>
        </p:nvSpPr>
        <p:spPr>
          <a:xfrm>
            <a:off x="182041" y="361577"/>
            <a:ext cx="8543925" cy="1077020"/>
          </a:xfrm>
        </p:spPr>
        <p:txBody>
          <a:bodyPr/>
          <a:lstStyle/>
          <a:p>
            <a:pPr>
              <a:lnSpc>
                <a:spcPts val="3466"/>
              </a:lnSpc>
            </a:pPr>
            <a:r>
              <a:rPr lang="en-US" sz="3575" spc="34" dirty="0">
                <a:solidFill>
                  <a:srgbClr val="0086B3"/>
                </a:solidFill>
                <a:latin typeface="Proxima Nova Bold"/>
              </a:rPr>
              <a:t>General wellbeing strategies and support</a:t>
            </a:r>
          </a:p>
        </p:txBody>
      </p:sp>
      <p:pic>
        <p:nvPicPr>
          <p:cNvPr id="3" name="Picture 2" descr="A white paper with blue text and a globe and a picture of a globe&#10;&#10;Description automatically generated">
            <a:extLst>
              <a:ext uri="{FF2B5EF4-FFF2-40B4-BE49-F238E27FC236}">
                <a16:creationId xmlns:a16="http://schemas.microsoft.com/office/drawing/2014/main" id="{5F6C616B-95E1-506A-42C5-08CB603AA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271" y="1672311"/>
            <a:ext cx="4334798" cy="4334798"/>
          </a:xfrm>
          <a:prstGeom prst="rect">
            <a:avLst/>
          </a:prstGeom>
        </p:spPr>
      </p:pic>
      <p:sp>
        <p:nvSpPr>
          <p:cNvPr id="8" name="Rectangle: Rounded Corners 7">
            <a:extLst>
              <a:ext uri="{FF2B5EF4-FFF2-40B4-BE49-F238E27FC236}">
                <a16:creationId xmlns:a16="http://schemas.microsoft.com/office/drawing/2014/main" id="{F4A598FD-AC05-A0AE-B19B-766EA32A6452}"/>
              </a:ext>
            </a:extLst>
          </p:cNvPr>
          <p:cNvSpPr/>
          <p:nvPr/>
        </p:nvSpPr>
        <p:spPr>
          <a:xfrm>
            <a:off x="354454" y="1940720"/>
            <a:ext cx="2229238" cy="8252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950" dirty="0"/>
              <a:t>Spending time with friends and family </a:t>
            </a:r>
          </a:p>
        </p:txBody>
      </p:sp>
      <p:sp>
        <p:nvSpPr>
          <p:cNvPr id="9" name="Rectangle: Rounded Corners 8">
            <a:extLst>
              <a:ext uri="{FF2B5EF4-FFF2-40B4-BE49-F238E27FC236}">
                <a16:creationId xmlns:a16="http://schemas.microsoft.com/office/drawing/2014/main" id="{58CA2D0C-40EE-8261-F4F8-1F871DB0BC84}"/>
              </a:ext>
            </a:extLst>
          </p:cNvPr>
          <p:cNvSpPr/>
          <p:nvPr/>
        </p:nvSpPr>
        <p:spPr>
          <a:xfrm>
            <a:off x="2412739" y="3079647"/>
            <a:ext cx="2540261" cy="10770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25" dirty="0"/>
              <a:t>Exercise (doesn’t have to be a gym) a walk can be just as good!</a:t>
            </a:r>
          </a:p>
        </p:txBody>
      </p:sp>
      <p:sp>
        <p:nvSpPr>
          <p:cNvPr id="10" name="Rectangle: Rounded Corners 9">
            <a:extLst>
              <a:ext uri="{FF2B5EF4-FFF2-40B4-BE49-F238E27FC236}">
                <a16:creationId xmlns:a16="http://schemas.microsoft.com/office/drawing/2014/main" id="{B79D91C5-DDDF-E9D0-5C2E-305606CFC417}"/>
              </a:ext>
            </a:extLst>
          </p:cNvPr>
          <p:cNvSpPr/>
          <p:nvPr/>
        </p:nvSpPr>
        <p:spPr>
          <a:xfrm>
            <a:off x="2682537" y="4395895"/>
            <a:ext cx="1771467" cy="5516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275" dirty="0">
                <a:solidFill>
                  <a:schemeClr val="tx1"/>
                </a:solidFill>
              </a:rPr>
              <a:t>Good sleep</a:t>
            </a:r>
          </a:p>
        </p:txBody>
      </p:sp>
      <p:sp>
        <p:nvSpPr>
          <p:cNvPr id="11" name="Rectangle: Rounded Corners 10">
            <a:extLst>
              <a:ext uri="{FF2B5EF4-FFF2-40B4-BE49-F238E27FC236}">
                <a16:creationId xmlns:a16="http://schemas.microsoft.com/office/drawing/2014/main" id="{E3EEA039-1ED4-F5BE-82AB-A2C0B99FB4DE}"/>
              </a:ext>
            </a:extLst>
          </p:cNvPr>
          <p:cNvSpPr/>
          <p:nvPr/>
        </p:nvSpPr>
        <p:spPr>
          <a:xfrm>
            <a:off x="292931" y="2922884"/>
            <a:ext cx="1832365" cy="102929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950" dirty="0">
                <a:solidFill>
                  <a:schemeClr val="tx1"/>
                </a:solidFill>
              </a:rPr>
              <a:t>Spend time doing things you enjoy </a:t>
            </a:r>
          </a:p>
        </p:txBody>
      </p:sp>
      <p:sp>
        <p:nvSpPr>
          <p:cNvPr id="12" name="Rectangle: Rounded Corners 11">
            <a:extLst>
              <a:ext uri="{FF2B5EF4-FFF2-40B4-BE49-F238E27FC236}">
                <a16:creationId xmlns:a16="http://schemas.microsoft.com/office/drawing/2014/main" id="{A2E00160-7931-8329-1EAE-9D64292B77FF}"/>
              </a:ext>
            </a:extLst>
          </p:cNvPr>
          <p:cNvSpPr/>
          <p:nvPr/>
        </p:nvSpPr>
        <p:spPr>
          <a:xfrm>
            <a:off x="3119022" y="1933975"/>
            <a:ext cx="1401305" cy="850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25" dirty="0"/>
              <a:t>Eating a healthy diet </a:t>
            </a:r>
          </a:p>
        </p:txBody>
      </p:sp>
      <p:sp>
        <p:nvSpPr>
          <p:cNvPr id="13" name="Rectangle: Rounded Corners 12">
            <a:extLst>
              <a:ext uri="{FF2B5EF4-FFF2-40B4-BE49-F238E27FC236}">
                <a16:creationId xmlns:a16="http://schemas.microsoft.com/office/drawing/2014/main" id="{CF990A0E-D005-66B8-9535-1FE861D3F198}"/>
              </a:ext>
            </a:extLst>
          </p:cNvPr>
          <p:cNvSpPr/>
          <p:nvPr/>
        </p:nvSpPr>
        <p:spPr>
          <a:xfrm>
            <a:off x="498936" y="4338344"/>
            <a:ext cx="1771467" cy="551668"/>
          </a:xfrm>
          <a:prstGeom prst="round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25" dirty="0">
                <a:solidFill>
                  <a:schemeClr val="tx1"/>
                </a:solidFill>
              </a:rPr>
              <a:t>Speak up and get help</a:t>
            </a:r>
          </a:p>
        </p:txBody>
      </p:sp>
      <p:sp>
        <p:nvSpPr>
          <p:cNvPr id="4" name="TextBox 3">
            <a:extLst>
              <a:ext uri="{FF2B5EF4-FFF2-40B4-BE49-F238E27FC236}">
                <a16:creationId xmlns:a16="http://schemas.microsoft.com/office/drawing/2014/main" id="{1E16C928-188F-8796-2283-50942D8D777E}"/>
              </a:ext>
            </a:extLst>
          </p:cNvPr>
          <p:cNvSpPr txBox="1"/>
          <p:nvPr/>
        </p:nvSpPr>
        <p:spPr>
          <a:xfrm>
            <a:off x="498936" y="5700409"/>
            <a:ext cx="2213876" cy="369332"/>
          </a:xfrm>
          <a:prstGeom prst="rect">
            <a:avLst/>
          </a:prstGeom>
          <a:noFill/>
        </p:spPr>
        <p:txBody>
          <a:bodyPr wrap="none" rtlCol="0">
            <a:spAutoFit/>
          </a:bodyPr>
          <a:lstStyle/>
          <a:p>
            <a:r>
              <a:rPr lang="en-GB" dirty="0"/>
              <a:t>This goes for you too!</a:t>
            </a:r>
          </a:p>
        </p:txBody>
      </p:sp>
    </p:spTree>
    <p:extLst>
      <p:ext uri="{BB962C8B-B14F-4D97-AF65-F5344CB8AC3E}">
        <p14:creationId xmlns:p14="http://schemas.microsoft.com/office/powerpoint/2010/main" val="12011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9075" y="557623"/>
            <a:ext cx="613641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Self-regulation as parents</a:t>
            </a:r>
          </a:p>
        </p:txBody>
      </p:sp>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sp>
        <p:nvSpPr>
          <p:cNvPr id="2" name="Content Placeholder 3">
            <a:extLst>
              <a:ext uri="{FF2B5EF4-FFF2-40B4-BE49-F238E27FC236}">
                <a16:creationId xmlns:a16="http://schemas.microsoft.com/office/drawing/2014/main" id="{4CA40337-DBF7-DA1B-3DCA-F689163212ED}"/>
              </a:ext>
            </a:extLst>
          </p:cNvPr>
          <p:cNvSpPr txBox="1">
            <a:spLocks/>
          </p:cNvSpPr>
          <p:nvPr/>
        </p:nvSpPr>
        <p:spPr>
          <a:xfrm>
            <a:off x="4631106" y="3178944"/>
            <a:ext cx="4667049" cy="3121433"/>
          </a:xfrm>
          <a:prstGeom prst="rect">
            <a:avLst/>
          </a:prstGeom>
        </p:spPr>
        <p:txBody>
          <a:bodyPr vert="horz" lIns="40243" tIns="20122" rIns="40243" bIns="2012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en-US" sz="660" dirty="0"/>
          </a:p>
          <a:p>
            <a:pPr marL="125768" indent="-125768">
              <a:lnSpc>
                <a:spcPct val="150000"/>
              </a:lnSpc>
            </a:pPr>
            <a:r>
              <a:rPr lang="en-US" sz="1733" dirty="0">
                <a:latin typeface="Proxima Nova" panose="020B0604020202020204" charset="0"/>
              </a:rPr>
              <a:t>Halton SEND parent carer forum</a:t>
            </a:r>
          </a:p>
          <a:p>
            <a:pPr marL="125768" indent="-125768">
              <a:lnSpc>
                <a:spcPct val="150000"/>
              </a:lnSpc>
            </a:pPr>
            <a:r>
              <a:rPr lang="en-US" sz="1733" dirty="0">
                <a:latin typeface="Proxima Nova" panose="020B0604020202020204" charset="0"/>
              </a:rPr>
              <a:t>Carers Centre</a:t>
            </a:r>
          </a:p>
          <a:p>
            <a:pPr marL="125768" indent="-125768">
              <a:lnSpc>
                <a:spcPct val="150000"/>
              </a:lnSpc>
            </a:pPr>
            <a:r>
              <a:rPr lang="en-US" sz="1733" dirty="0">
                <a:latin typeface="Proxima Nova" panose="020B0604020202020204" charset="0"/>
              </a:rPr>
              <a:t>Short breaks team</a:t>
            </a:r>
          </a:p>
          <a:p>
            <a:pPr marL="125768" indent="-125768">
              <a:lnSpc>
                <a:spcPct val="150000"/>
              </a:lnSpc>
            </a:pPr>
            <a:r>
              <a:rPr lang="en-US" sz="1733" dirty="0">
                <a:latin typeface="Proxima Nova" panose="020B0604020202020204" charset="0"/>
              </a:rPr>
              <a:t>Young minds parent helpline: </a:t>
            </a:r>
            <a:r>
              <a:rPr lang="en-GB" sz="1733" dirty="0">
                <a:solidFill>
                  <a:srgbClr val="111111"/>
                </a:solidFill>
                <a:latin typeface="Proxima Nova" panose="020B0604020202020204" charset="0"/>
              </a:rPr>
              <a:t>0808 802 5544</a:t>
            </a:r>
          </a:p>
          <a:p>
            <a:pPr marL="125768" indent="-125768">
              <a:lnSpc>
                <a:spcPct val="150000"/>
              </a:lnSpc>
            </a:pPr>
            <a:r>
              <a:rPr lang="en-GB" sz="1733" dirty="0">
                <a:solidFill>
                  <a:srgbClr val="111111"/>
                </a:solidFill>
                <a:latin typeface="Proxima Nova" panose="020B0604020202020204" charset="0"/>
              </a:rPr>
              <a:t>Adult IAPT services </a:t>
            </a:r>
          </a:p>
          <a:p>
            <a:pPr marL="125768" indent="-125768">
              <a:lnSpc>
                <a:spcPct val="150000"/>
              </a:lnSpc>
            </a:pPr>
            <a:r>
              <a:rPr lang="en-GB" sz="1733" dirty="0">
                <a:solidFill>
                  <a:srgbClr val="111111"/>
                </a:solidFill>
                <a:latin typeface="Proxima Nova" panose="020B0604020202020204" charset="0"/>
              </a:rPr>
              <a:t>ADDvanced solutions - </a:t>
            </a:r>
            <a:r>
              <a:rPr lang="en-GB" sz="1733" dirty="0">
                <a:latin typeface="Proxima Nova" panose="020B0604020202020204" charset="0"/>
              </a:rPr>
              <a:t>0151 486 1788</a:t>
            </a:r>
          </a:p>
          <a:p>
            <a:pPr marL="125768" indent="-125768">
              <a:lnSpc>
                <a:spcPct val="150000"/>
              </a:lnSpc>
            </a:pPr>
            <a:r>
              <a:rPr lang="en-US" sz="1733" dirty="0">
                <a:latin typeface="Proxima Nova" panose="020B0604020202020204" charset="0"/>
              </a:rPr>
              <a:t>Mind - mind.org.uk</a:t>
            </a:r>
          </a:p>
          <a:p>
            <a:pPr marL="125768" indent="-125768">
              <a:lnSpc>
                <a:spcPct val="150000"/>
              </a:lnSpc>
            </a:pPr>
            <a:r>
              <a:rPr lang="en-US" sz="1733" dirty="0">
                <a:latin typeface="Proxima Nova" panose="020B0604020202020204" charset="0"/>
              </a:rPr>
              <a:t>NHS - nhs.uk/</a:t>
            </a:r>
            <a:r>
              <a:rPr lang="en-US" sz="1733" dirty="0" err="1">
                <a:latin typeface="Proxima Nova" panose="020B0604020202020204" charset="0"/>
              </a:rPr>
              <a:t>nhs</a:t>
            </a:r>
            <a:r>
              <a:rPr lang="en-US" sz="1733" dirty="0">
                <a:latin typeface="Proxima Nova" panose="020B0604020202020204" charset="0"/>
              </a:rPr>
              <a:t>-services/mental-health-service</a:t>
            </a:r>
            <a:endParaRPr lang="en-GB" sz="1733" dirty="0">
              <a:latin typeface="Proxima Nova" panose="020B0604020202020204" charset="0"/>
            </a:endParaRPr>
          </a:p>
          <a:p>
            <a:pPr marL="0" indent="0">
              <a:lnSpc>
                <a:spcPct val="150000"/>
              </a:lnSpc>
              <a:buNone/>
            </a:pPr>
            <a:endParaRPr lang="en-US" sz="660" dirty="0"/>
          </a:p>
        </p:txBody>
      </p:sp>
      <p:pic>
        <p:nvPicPr>
          <p:cNvPr id="4" name="Picture 2" descr="GR: Self-care, 1st July - Page 4 - ReachOut Forums - 365162">
            <a:extLst>
              <a:ext uri="{FF2B5EF4-FFF2-40B4-BE49-F238E27FC236}">
                <a16:creationId xmlns:a16="http://schemas.microsoft.com/office/drawing/2014/main" id="{BBF8ED0D-5F01-B08D-5365-AF28569BF4F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1" t="15825" r="8839" b="7051"/>
          <a:stretch/>
        </p:blipFill>
        <p:spPr bwMode="auto">
          <a:xfrm>
            <a:off x="6253485" y="453946"/>
            <a:ext cx="2677921" cy="2473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7" name="Content Placeholder 2">
            <a:extLst>
              <a:ext uri="{FF2B5EF4-FFF2-40B4-BE49-F238E27FC236}">
                <a16:creationId xmlns:a16="http://schemas.microsoft.com/office/drawing/2014/main" id="{C5170744-C14E-88A4-99BA-73679862A2B6}"/>
              </a:ext>
            </a:extLst>
          </p:cNvPr>
          <p:cNvGraphicFramePr/>
          <p:nvPr>
            <p:extLst>
              <p:ext uri="{D42A27DB-BD31-4B8C-83A1-F6EECF244321}">
                <p14:modId xmlns:p14="http://schemas.microsoft.com/office/powerpoint/2010/main" val="3794342348"/>
              </p:ext>
            </p:extLst>
          </p:nvPr>
        </p:nvGraphicFramePr>
        <p:xfrm>
          <a:off x="607845" y="1468171"/>
          <a:ext cx="4023260" cy="4024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Freeform 2">
            <a:extLst>
              <a:ext uri="{FF2B5EF4-FFF2-40B4-BE49-F238E27FC236}">
                <a16:creationId xmlns:a16="http://schemas.microsoft.com/office/drawing/2014/main" id="{4A877BB0-984C-02F4-3B2B-A02A32A9C68F}"/>
              </a:ext>
            </a:extLst>
          </p:cNvPr>
          <p:cNvSpPr/>
          <p:nvPr/>
        </p:nvSpPr>
        <p:spPr>
          <a:xfrm rot="4596961">
            <a:off x="-775851" y="4873617"/>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7" name="Freeform 3">
            <a:extLst>
              <a:ext uri="{FF2B5EF4-FFF2-40B4-BE49-F238E27FC236}">
                <a16:creationId xmlns:a16="http://schemas.microsoft.com/office/drawing/2014/main" id="{D95F0864-3E9F-08E9-60F7-0D591E83E5C9}"/>
              </a:ext>
            </a:extLst>
          </p:cNvPr>
          <p:cNvSpPr/>
          <p:nvPr/>
        </p:nvSpPr>
        <p:spPr>
          <a:xfrm rot="-1201367">
            <a:off x="387264" y="5586399"/>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Tree>
    <p:extLst>
      <p:ext uri="{BB962C8B-B14F-4D97-AF65-F5344CB8AC3E}">
        <p14:creationId xmlns:p14="http://schemas.microsoft.com/office/powerpoint/2010/main" val="392451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9075" y="557623"/>
            <a:ext cx="3573325" cy="448841"/>
          </a:xfrm>
          <a:prstGeom prst="rect">
            <a:avLst/>
          </a:prstGeom>
        </p:spPr>
        <p:txBody>
          <a:bodyPr lIns="0" tIns="0" rIns="0" bIns="0" rtlCol="0" anchor="t">
            <a:spAutoFit/>
          </a:bodyPr>
          <a:lstStyle/>
          <a:p>
            <a:pPr>
              <a:lnSpc>
                <a:spcPts val="3466"/>
              </a:lnSpc>
            </a:pPr>
            <a:r>
              <a:rPr lang="en-US" sz="3466" spc="34" dirty="0">
                <a:solidFill>
                  <a:srgbClr val="0086B3"/>
                </a:solidFill>
                <a:latin typeface="Proxima Nova Bold"/>
              </a:rPr>
              <a:t>Who are we?</a:t>
            </a:r>
          </a:p>
        </p:txBody>
      </p:sp>
      <p:sp>
        <p:nvSpPr>
          <p:cNvPr id="6" name="TextBox 6"/>
          <p:cNvSpPr txBox="1"/>
          <p:nvPr/>
        </p:nvSpPr>
        <p:spPr>
          <a:xfrm>
            <a:off x="206375" y="1366860"/>
            <a:ext cx="3827052" cy="3582199"/>
          </a:xfrm>
          <a:prstGeom prst="rect">
            <a:avLst/>
          </a:prstGeom>
        </p:spPr>
        <p:txBody>
          <a:bodyPr wrap="square" lIns="0" tIns="0" rIns="0" bIns="0" rtlCol="0" anchor="t">
            <a:spAutoFit/>
          </a:bodyPr>
          <a:lstStyle/>
          <a:p>
            <a:pPr marL="154791" indent="-154791">
              <a:spcAft>
                <a:spcPts val="264"/>
              </a:spcAft>
              <a:buFont typeface="Arial" panose="020B0604020202020204" pitchFamily="34" charset="0"/>
              <a:buChar char="•"/>
            </a:pPr>
            <a:r>
              <a:rPr lang="en-US" sz="1733" b="1" dirty="0">
                <a:latin typeface="Proxima Nova" panose="020B0604020202020204" charset="0"/>
              </a:rPr>
              <a:t>Mental Health Support Teams (MHST) are</a:t>
            </a:r>
            <a:r>
              <a:rPr lang="en-US" sz="1733" dirty="0">
                <a:latin typeface="Proxima Nova" panose="020B0604020202020204" charset="0"/>
              </a:rPr>
              <a:t> an NHS service providing mental health support to primary schools and secondary schools in St. Helens, Warrington, Knowsley and Halton.</a:t>
            </a:r>
          </a:p>
          <a:p>
            <a:pPr marL="125768">
              <a:spcAft>
                <a:spcPts val="264"/>
              </a:spcAft>
              <a:buFont typeface="Arial" panose="020B0604020202020204" pitchFamily="34" charset="0"/>
              <a:buChar char="•"/>
            </a:pPr>
            <a:r>
              <a:rPr lang="en-US" sz="1733" dirty="0">
                <a:latin typeface="Proxima Nova" panose="020B0604020202020204" charset="0"/>
              </a:rPr>
              <a:t>We aim to help young people learn strategies and new ways of caring for their mental wellbeing. </a:t>
            </a:r>
          </a:p>
          <a:p>
            <a:pPr marL="125768">
              <a:spcAft>
                <a:spcPts val="264"/>
              </a:spcAft>
              <a:buFont typeface="Arial" panose="020B0604020202020204" pitchFamily="34" charset="0"/>
              <a:buChar char="•"/>
            </a:pPr>
            <a:r>
              <a:rPr lang="en-US" sz="1733" dirty="0">
                <a:latin typeface="Proxima Nova" panose="020B0604020202020204" charset="0"/>
              </a:rPr>
              <a:t>We provide interventions to pupils struggling with anxiety, low mood or behavioural difficulties. </a:t>
            </a:r>
          </a:p>
          <a:p>
            <a:pPr marL="25153">
              <a:spcAft>
                <a:spcPts val="264"/>
              </a:spcAft>
              <a:buFont typeface="Arial" panose="020B0604020202020204" pitchFamily="34" charset="0"/>
              <a:buChar char="•"/>
            </a:pPr>
            <a:r>
              <a:rPr lang="en-US" sz="1733" i="1" dirty="0">
                <a:latin typeface="Proxima Nova" panose="020B0604020202020204" charset="0"/>
              </a:rPr>
              <a:t>  ..and deliver talks like these!</a:t>
            </a:r>
          </a:p>
        </p:txBody>
      </p:sp>
      <p:pic>
        <p:nvPicPr>
          <p:cNvPr id="11" name="Picture 10">
            <a:extLst>
              <a:ext uri="{FF2B5EF4-FFF2-40B4-BE49-F238E27FC236}">
                <a16:creationId xmlns:a16="http://schemas.microsoft.com/office/drawing/2014/main" id="{86505452-3702-1DA9-788A-23B334ECB980}"/>
              </a:ext>
            </a:extLst>
          </p:cNvPr>
          <p:cNvPicPr>
            <a:picLocks noChangeAspect="1"/>
          </p:cNvPicPr>
          <p:nvPr/>
        </p:nvPicPr>
        <p:blipFill rotWithShape="1">
          <a:blip r:embed="rId3">
            <a:clrChange>
              <a:clrFrom>
                <a:srgbClr val="EBF0F7"/>
              </a:clrFrom>
              <a:clrTo>
                <a:srgbClr val="EBF0F7">
                  <a:alpha val="0"/>
                </a:srgbClr>
              </a:clrTo>
            </a:clrChange>
          </a:blip>
          <a:srcRect l="27501" t="41111" r="14583" b="20370"/>
          <a:stretch/>
        </p:blipFill>
        <p:spPr>
          <a:xfrm>
            <a:off x="3962400" y="3705236"/>
            <a:ext cx="5737225" cy="21463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DC7ECC68-9E10-A6AF-B3B0-ACDAAAEDA96B}"/>
              </a:ext>
            </a:extLst>
          </p:cNvPr>
          <p:cNvPicPr>
            <a:picLocks noChangeAspect="1"/>
          </p:cNvPicPr>
          <p:nvPr/>
        </p:nvPicPr>
        <p:blipFill>
          <a:blip r:embed="rId4"/>
          <a:stretch>
            <a:fillRect/>
          </a:stretch>
        </p:blipFill>
        <p:spPr>
          <a:xfrm>
            <a:off x="4679851" y="762178"/>
            <a:ext cx="2385448" cy="2385448"/>
          </a:xfrm>
          <a:prstGeom prst="rect">
            <a:avLst/>
          </a:prstGeom>
        </p:spPr>
      </p:pic>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3" name="Freeform 4">
            <a:extLst>
              <a:ext uri="{FF2B5EF4-FFF2-40B4-BE49-F238E27FC236}">
                <a16:creationId xmlns:a16="http://schemas.microsoft.com/office/drawing/2014/main" id="{847E6840-EEA4-FAEA-E849-DC97E5E072C2}"/>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sp>
        <p:nvSpPr>
          <p:cNvPr id="14" name="Freeform 5">
            <a:extLst>
              <a:ext uri="{FF2B5EF4-FFF2-40B4-BE49-F238E27FC236}">
                <a16:creationId xmlns:a16="http://schemas.microsoft.com/office/drawing/2014/main" id="{BCF3E6FA-F222-D89C-D28C-1408AD4AF683}"/>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B021110D-A2CE-1161-D0E1-B33EDE5E27F8}"/>
              </a:ext>
            </a:extLst>
          </p:cNvPr>
          <p:cNvSpPr txBox="1">
            <a:spLocks/>
          </p:cNvSpPr>
          <p:nvPr/>
        </p:nvSpPr>
        <p:spPr>
          <a:xfrm>
            <a:off x="348006" y="523470"/>
            <a:ext cx="5677980" cy="559081"/>
          </a:xfrm>
          <a:prstGeom prst="rect">
            <a:avLst/>
          </a:prstGeom>
        </p:spPr>
        <p:txBody>
          <a:bodyPr vert="horz" lIns="40243" tIns="20122" rIns="40243" bIns="20122"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264"/>
              </a:spcAft>
            </a:pPr>
            <a:r>
              <a:rPr lang="en-US" sz="3467" b="1" dirty="0">
                <a:solidFill>
                  <a:srgbClr val="0086B3"/>
                </a:solidFill>
                <a:latin typeface="Proxima Nova Bold" panose="020B0604020202020204" charset="0"/>
              </a:rPr>
              <a:t>Support for Young People</a:t>
            </a:r>
          </a:p>
        </p:txBody>
      </p:sp>
      <p:pic>
        <p:nvPicPr>
          <p:cNvPr id="2" name="Picture 1">
            <a:extLst>
              <a:ext uri="{FF2B5EF4-FFF2-40B4-BE49-F238E27FC236}">
                <a16:creationId xmlns:a16="http://schemas.microsoft.com/office/drawing/2014/main" id="{B4E25FE5-7FEC-F111-D60A-6DE2D7474F3F}"/>
              </a:ext>
            </a:extLst>
          </p:cNvPr>
          <p:cNvPicPr>
            <a:picLocks noChangeAspect="1"/>
          </p:cNvPicPr>
          <p:nvPr/>
        </p:nvPicPr>
        <p:blipFill rotWithShape="1">
          <a:blip r:embed="rId2"/>
          <a:srcRect l="54422" t="67646" b="1"/>
          <a:stretch/>
        </p:blipFill>
        <p:spPr>
          <a:xfrm>
            <a:off x="6461762" y="4361086"/>
            <a:ext cx="2968879" cy="1155700"/>
          </a:xfrm>
          <a:prstGeom prst="rect">
            <a:avLst/>
          </a:prstGeom>
        </p:spPr>
      </p:pic>
      <p:pic>
        <p:nvPicPr>
          <p:cNvPr id="3" name="Picture 2">
            <a:extLst>
              <a:ext uri="{FF2B5EF4-FFF2-40B4-BE49-F238E27FC236}">
                <a16:creationId xmlns:a16="http://schemas.microsoft.com/office/drawing/2014/main" id="{2D1D00E4-7BE2-47DC-8481-4D93C730208A}"/>
              </a:ext>
            </a:extLst>
          </p:cNvPr>
          <p:cNvPicPr>
            <a:picLocks noChangeAspect="1"/>
          </p:cNvPicPr>
          <p:nvPr/>
        </p:nvPicPr>
        <p:blipFill>
          <a:blip r:embed="rId3"/>
          <a:stretch>
            <a:fillRect/>
          </a:stretch>
        </p:blipFill>
        <p:spPr>
          <a:xfrm>
            <a:off x="4238572" y="1562778"/>
            <a:ext cx="5244850" cy="2552494"/>
          </a:xfrm>
          <a:prstGeom prst="rect">
            <a:avLst/>
          </a:prstGeom>
        </p:spPr>
      </p:pic>
      <p:sp>
        <p:nvSpPr>
          <p:cNvPr id="5" name="TextBox 4">
            <a:extLst>
              <a:ext uri="{FF2B5EF4-FFF2-40B4-BE49-F238E27FC236}">
                <a16:creationId xmlns:a16="http://schemas.microsoft.com/office/drawing/2014/main" id="{615EACCF-3211-6521-D7BA-48479F3230D2}"/>
              </a:ext>
            </a:extLst>
          </p:cNvPr>
          <p:cNvSpPr txBox="1"/>
          <p:nvPr/>
        </p:nvSpPr>
        <p:spPr>
          <a:xfrm>
            <a:off x="412933" y="1733193"/>
            <a:ext cx="3738219" cy="692497"/>
          </a:xfrm>
          <a:prstGeom prst="rect">
            <a:avLst/>
          </a:prstGeom>
          <a:noFill/>
        </p:spPr>
        <p:txBody>
          <a:bodyPr wrap="square" rtlCol="0">
            <a:spAutoFit/>
          </a:bodyPr>
          <a:lstStyle/>
          <a:p>
            <a:r>
              <a:rPr lang="en-GB" sz="1300" dirty="0">
                <a:latin typeface="Proxima Nova" panose="020B0604020202020204" charset="0"/>
              </a:rPr>
              <a:t>Halton CAMHS – 01928 568 162</a:t>
            </a:r>
          </a:p>
          <a:p>
            <a:endParaRPr lang="en-GB" sz="1300" dirty="0">
              <a:latin typeface="Proxima Nova" panose="020B0604020202020204" charset="0"/>
            </a:endParaRPr>
          </a:p>
          <a:p>
            <a:r>
              <a:rPr lang="en-GB" sz="1300" dirty="0">
                <a:latin typeface="Proxima Nova" panose="020B0604020202020204" charset="0"/>
              </a:rPr>
              <a:t>CAMHS 24/7 response team – 01744 415 640</a:t>
            </a:r>
          </a:p>
        </p:txBody>
      </p:sp>
      <p:pic>
        <p:nvPicPr>
          <p:cNvPr id="6" name="Picture 5" descr="A qr code with a few black squares&#10;&#10;Description automatically generated">
            <a:extLst>
              <a:ext uri="{FF2B5EF4-FFF2-40B4-BE49-F238E27FC236}">
                <a16:creationId xmlns:a16="http://schemas.microsoft.com/office/drawing/2014/main" id="{2EECBBDB-87C7-A948-A858-5B6FD847F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90" y="2814156"/>
            <a:ext cx="1030374" cy="1030374"/>
          </a:xfrm>
          <a:prstGeom prst="rect">
            <a:avLst/>
          </a:prstGeom>
        </p:spPr>
      </p:pic>
      <p:sp>
        <p:nvSpPr>
          <p:cNvPr id="7" name="TextBox 6">
            <a:extLst>
              <a:ext uri="{FF2B5EF4-FFF2-40B4-BE49-F238E27FC236}">
                <a16:creationId xmlns:a16="http://schemas.microsoft.com/office/drawing/2014/main" id="{51F63BA3-D80F-F04C-69E8-1069CA474986}"/>
              </a:ext>
            </a:extLst>
          </p:cNvPr>
          <p:cNvSpPr txBox="1"/>
          <p:nvPr/>
        </p:nvSpPr>
        <p:spPr>
          <a:xfrm>
            <a:off x="1851505" y="3222027"/>
            <a:ext cx="3738219" cy="292388"/>
          </a:xfrm>
          <a:prstGeom prst="rect">
            <a:avLst/>
          </a:prstGeom>
          <a:noFill/>
        </p:spPr>
        <p:txBody>
          <a:bodyPr wrap="square" rtlCol="0">
            <a:spAutoFit/>
          </a:bodyPr>
          <a:lstStyle/>
          <a:p>
            <a:r>
              <a:rPr lang="en-GB" sz="1300" dirty="0">
                <a:latin typeface="Proxima Nova" panose="020B0604020202020204" charset="0"/>
              </a:rPr>
              <a:t>MHST website </a:t>
            </a:r>
          </a:p>
        </p:txBody>
      </p:sp>
      <p:pic>
        <p:nvPicPr>
          <p:cNvPr id="8194" name="Picture 2" descr="Preview of your QR Code">
            <a:extLst>
              <a:ext uri="{FF2B5EF4-FFF2-40B4-BE49-F238E27FC236}">
                <a16:creationId xmlns:a16="http://schemas.microsoft.com/office/drawing/2014/main" id="{60BDA71D-5236-0AEC-1CB7-7B9597BD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798" y="4415076"/>
            <a:ext cx="1601232" cy="1601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3DF275-123D-3334-3007-60075044DE34}"/>
              </a:ext>
            </a:extLst>
          </p:cNvPr>
          <p:cNvSpPr txBox="1"/>
          <p:nvPr/>
        </p:nvSpPr>
        <p:spPr>
          <a:xfrm>
            <a:off x="3680426" y="5069498"/>
            <a:ext cx="3738219" cy="292388"/>
          </a:xfrm>
          <a:prstGeom prst="rect">
            <a:avLst/>
          </a:prstGeom>
          <a:noFill/>
        </p:spPr>
        <p:txBody>
          <a:bodyPr wrap="square" rtlCol="0">
            <a:spAutoFit/>
          </a:bodyPr>
          <a:lstStyle/>
          <a:p>
            <a:r>
              <a:rPr lang="en-GB" sz="1300" dirty="0">
                <a:latin typeface="Proxima Nova" panose="020B0604020202020204" charset="0"/>
              </a:rPr>
              <a:t>Self-help workbooks</a:t>
            </a:r>
          </a:p>
        </p:txBody>
      </p:sp>
      <p:pic>
        <p:nvPicPr>
          <p:cNvPr id="8" name="Picture 7" descr="Graphical user interface&#10;&#10;Description automatically generated with medium confidence">
            <a:extLst>
              <a:ext uri="{FF2B5EF4-FFF2-40B4-BE49-F238E27FC236}">
                <a16:creationId xmlns:a16="http://schemas.microsoft.com/office/drawing/2014/main" id="{91F8E111-B147-9C59-03CC-5A522AC5B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sp>
        <p:nvSpPr>
          <p:cNvPr id="9" name="Freeform 2">
            <a:extLst>
              <a:ext uri="{FF2B5EF4-FFF2-40B4-BE49-F238E27FC236}">
                <a16:creationId xmlns:a16="http://schemas.microsoft.com/office/drawing/2014/main" id="{F67D433A-FD39-16C3-10CC-9466349D2486}"/>
              </a:ext>
            </a:extLst>
          </p:cNvPr>
          <p:cNvSpPr/>
          <p:nvPr/>
        </p:nvSpPr>
        <p:spPr>
          <a:xfrm rot="4596961">
            <a:off x="-775851" y="4873617"/>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5" name="Freeform 3">
            <a:extLst>
              <a:ext uri="{FF2B5EF4-FFF2-40B4-BE49-F238E27FC236}">
                <a16:creationId xmlns:a16="http://schemas.microsoft.com/office/drawing/2014/main" id="{D692345A-A830-E768-40BC-D8575E0E7871}"/>
              </a:ext>
            </a:extLst>
          </p:cNvPr>
          <p:cNvSpPr/>
          <p:nvPr/>
        </p:nvSpPr>
        <p:spPr>
          <a:xfrm rot="-1201367">
            <a:off x="387264" y="5586399"/>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spTree>
    <p:extLst>
      <p:ext uri="{BB962C8B-B14F-4D97-AF65-F5344CB8AC3E}">
        <p14:creationId xmlns:p14="http://schemas.microsoft.com/office/powerpoint/2010/main" val="8970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142C2FF-54DC-4E3D-9621-1E6449C1752B}"/>
              </a:ext>
            </a:extLst>
          </p:cNvPr>
          <p:cNvPicPr>
            <a:picLocks noChangeAspect="1"/>
          </p:cNvPicPr>
          <p:nvPr/>
        </p:nvPicPr>
        <p:blipFill>
          <a:blip r:embed="rId3"/>
          <a:stretch>
            <a:fillRect/>
          </a:stretch>
        </p:blipFill>
        <p:spPr>
          <a:xfrm>
            <a:off x="2986477" y="2378201"/>
            <a:ext cx="3866184" cy="2493688"/>
          </a:xfrm>
          <a:prstGeom prst="rect">
            <a:avLst/>
          </a:prstGeom>
          <a:ln>
            <a:noFill/>
          </a:ln>
          <a:effectLst>
            <a:outerShdw blurRad="292100" dist="139700" dir="2700000" algn="tl" rotWithShape="0">
              <a:srgbClr val="333333">
                <a:alpha val="65000"/>
              </a:srgbClr>
            </a:outerShdw>
          </a:effectLst>
        </p:spPr>
      </p:pic>
      <p:sp>
        <p:nvSpPr>
          <p:cNvPr id="21" name="Rectangle: Rounded Corners 20">
            <a:extLst>
              <a:ext uri="{FF2B5EF4-FFF2-40B4-BE49-F238E27FC236}">
                <a16:creationId xmlns:a16="http://schemas.microsoft.com/office/drawing/2014/main" id="{B73B94BD-4B1A-4006-8EBE-3ABF514D26DC}"/>
              </a:ext>
            </a:extLst>
          </p:cNvPr>
          <p:cNvSpPr/>
          <p:nvPr/>
        </p:nvSpPr>
        <p:spPr>
          <a:xfrm>
            <a:off x="6173476" y="1689348"/>
            <a:ext cx="2927070" cy="148263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63" dirty="0">
                <a:solidFill>
                  <a:schemeClr val="bg1"/>
                </a:solidFill>
                <a:latin typeface="Arial" panose="020B0604020202020204" pitchFamily="34" charset="0"/>
                <a:cs typeface="Arial" panose="020B0604020202020204" pitchFamily="34" charset="0"/>
              </a:rPr>
              <a:t>Children develop a basic understanding of emotions by around 6-9 years old, but it can take </a:t>
            </a:r>
            <a:r>
              <a:rPr lang="en-GB" sz="1463" b="1" dirty="0">
                <a:solidFill>
                  <a:schemeClr val="bg1"/>
                </a:solidFill>
                <a:latin typeface="Arial" panose="020B0604020202020204" pitchFamily="34" charset="0"/>
                <a:cs typeface="Arial" panose="020B0604020202020204" pitchFamily="34" charset="0"/>
              </a:rPr>
              <a:t>much longer </a:t>
            </a:r>
            <a:r>
              <a:rPr lang="en-GB" sz="1463" dirty="0">
                <a:solidFill>
                  <a:schemeClr val="bg1"/>
                </a:solidFill>
                <a:latin typeface="Arial" panose="020B0604020202020204" pitchFamily="34" charset="0"/>
                <a:cs typeface="Arial" panose="020B0604020202020204" pitchFamily="34" charset="0"/>
              </a:rPr>
              <a:t>to learn how to </a:t>
            </a:r>
            <a:r>
              <a:rPr lang="en-GB" sz="1463" b="1" dirty="0">
                <a:solidFill>
                  <a:schemeClr val="bg1"/>
                </a:solidFill>
                <a:latin typeface="Arial" panose="020B0604020202020204" pitchFamily="34" charset="0"/>
                <a:cs typeface="Arial" panose="020B0604020202020204" pitchFamily="34" charset="0"/>
              </a:rPr>
              <a:t>‘regulate</a:t>
            </a:r>
            <a:r>
              <a:rPr lang="en-GB" sz="1463" dirty="0">
                <a:solidFill>
                  <a:schemeClr val="bg1"/>
                </a:solidFill>
                <a:latin typeface="Arial" panose="020B0604020202020204" pitchFamily="34" charset="0"/>
                <a:cs typeface="Arial" panose="020B0604020202020204" pitchFamily="34" charset="0"/>
              </a:rPr>
              <a:t>’ or control these emotions</a:t>
            </a:r>
          </a:p>
        </p:txBody>
      </p:sp>
      <p:sp>
        <p:nvSpPr>
          <p:cNvPr id="22" name="Rectangle: Rounded Corners 21">
            <a:extLst>
              <a:ext uri="{FF2B5EF4-FFF2-40B4-BE49-F238E27FC236}">
                <a16:creationId xmlns:a16="http://schemas.microsoft.com/office/drawing/2014/main" id="{782FF794-2E45-43BB-969C-2313ECE584D2}"/>
              </a:ext>
            </a:extLst>
          </p:cNvPr>
          <p:cNvSpPr/>
          <p:nvPr/>
        </p:nvSpPr>
        <p:spPr>
          <a:xfrm>
            <a:off x="1065449" y="4304710"/>
            <a:ext cx="2588960" cy="129454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63" dirty="0">
                <a:solidFill>
                  <a:schemeClr val="bg1"/>
                </a:solidFill>
                <a:latin typeface="Arial" panose="020B0604020202020204" pitchFamily="34" charset="0"/>
                <a:cs typeface="Arial" panose="020B0604020202020204" pitchFamily="34" charset="0"/>
              </a:rPr>
              <a:t>This is why traditional ‘talking therapy’ doesn’t work so well with younger children (primary aged)</a:t>
            </a:r>
          </a:p>
        </p:txBody>
      </p:sp>
      <p:sp>
        <p:nvSpPr>
          <p:cNvPr id="23" name="Rectangle: Rounded Corners 22">
            <a:extLst>
              <a:ext uri="{FF2B5EF4-FFF2-40B4-BE49-F238E27FC236}">
                <a16:creationId xmlns:a16="http://schemas.microsoft.com/office/drawing/2014/main" id="{E249AE24-BEDF-49D4-BB47-44164EDC576F}"/>
              </a:ext>
            </a:extLst>
          </p:cNvPr>
          <p:cNvSpPr/>
          <p:nvPr/>
        </p:nvSpPr>
        <p:spPr>
          <a:xfrm>
            <a:off x="805454" y="1727811"/>
            <a:ext cx="2927070" cy="12945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chemeClr val="bg1"/>
                </a:solidFill>
                <a:latin typeface="Arial" panose="020B0604020202020204" pitchFamily="34" charset="0"/>
                <a:cs typeface="Arial" panose="020B0604020202020204" pitchFamily="34" charset="0"/>
              </a:rPr>
              <a:t>Up until adolescence (and beyond for some) </a:t>
            </a:r>
            <a:r>
              <a:rPr lang="en-GB" sz="1463" b="1" dirty="0">
                <a:solidFill>
                  <a:schemeClr val="bg1"/>
                </a:solidFill>
                <a:latin typeface="Arial" panose="020B0604020202020204" pitchFamily="34" charset="0"/>
                <a:cs typeface="Arial" panose="020B0604020202020204" pitchFamily="34" charset="0"/>
              </a:rPr>
              <a:t>children may need support from the adults around them to manage their feelings </a:t>
            </a:r>
            <a:r>
              <a:rPr lang="en-GB" sz="1463" dirty="0">
                <a:solidFill>
                  <a:schemeClr val="bg1"/>
                </a:solidFill>
                <a:latin typeface="Arial" panose="020B0604020202020204" pitchFamily="34" charset="0"/>
                <a:cs typeface="Arial" panose="020B0604020202020204" pitchFamily="34" charset="0"/>
              </a:rPr>
              <a:t>appropriately</a:t>
            </a:r>
          </a:p>
        </p:txBody>
      </p:sp>
      <p:sp>
        <p:nvSpPr>
          <p:cNvPr id="24" name="Rectangle: Rounded Corners 23">
            <a:extLst>
              <a:ext uri="{FF2B5EF4-FFF2-40B4-BE49-F238E27FC236}">
                <a16:creationId xmlns:a16="http://schemas.microsoft.com/office/drawing/2014/main" id="{030F5DC5-476A-4C73-8D74-903B06E22498}"/>
              </a:ext>
            </a:extLst>
          </p:cNvPr>
          <p:cNvSpPr/>
          <p:nvPr/>
        </p:nvSpPr>
        <p:spPr>
          <a:xfrm>
            <a:off x="6184729" y="4304710"/>
            <a:ext cx="2588960" cy="148263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63" dirty="0">
                <a:solidFill>
                  <a:schemeClr val="bg1"/>
                </a:solidFill>
                <a:latin typeface="Arial" panose="020B0604020202020204" pitchFamily="34" charset="0"/>
                <a:cs typeface="Arial" panose="020B0604020202020204" pitchFamily="34" charset="0"/>
              </a:rPr>
              <a:t>Until they have this, they are likely to show how they are feeling in </a:t>
            </a:r>
            <a:r>
              <a:rPr lang="en-GB" sz="1463" b="1" dirty="0">
                <a:solidFill>
                  <a:schemeClr val="bg1"/>
                </a:solidFill>
                <a:latin typeface="Arial" panose="020B0604020202020204" pitchFamily="34" charset="0"/>
                <a:cs typeface="Arial" panose="020B0604020202020204" pitchFamily="34" charset="0"/>
              </a:rPr>
              <a:t>what they do </a:t>
            </a:r>
            <a:r>
              <a:rPr lang="en-GB" sz="1463" dirty="0">
                <a:solidFill>
                  <a:schemeClr val="bg1"/>
                </a:solidFill>
                <a:latin typeface="Arial" panose="020B0604020202020204" pitchFamily="34" charset="0"/>
                <a:cs typeface="Arial" panose="020B0604020202020204" pitchFamily="34" charset="0"/>
              </a:rPr>
              <a:t>rather than what they say (their behaviour)</a:t>
            </a:r>
          </a:p>
        </p:txBody>
      </p:sp>
      <p:sp>
        <p:nvSpPr>
          <p:cNvPr id="13" name="Title 1">
            <a:extLst>
              <a:ext uri="{FF2B5EF4-FFF2-40B4-BE49-F238E27FC236}">
                <a16:creationId xmlns:a16="http://schemas.microsoft.com/office/drawing/2014/main" id="{64EDE5A7-8034-4D48-985E-7AF49C312499}"/>
              </a:ext>
            </a:extLst>
          </p:cNvPr>
          <p:cNvSpPr txBox="1">
            <a:spLocks/>
          </p:cNvSpPr>
          <p:nvPr/>
        </p:nvSpPr>
        <p:spPr>
          <a:xfrm>
            <a:off x="2524329" y="735298"/>
            <a:ext cx="4790480" cy="828125"/>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66"/>
              </a:lnSpc>
            </a:pPr>
            <a:r>
              <a:rPr lang="en-US" sz="3600" spc="34" dirty="0">
                <a:solidFill>
                  <a:srgbClr val="0086B3"/>
                </a:solidFill>
                <a:latin typeface="Proxima Nova Bold"/>
              </a:rPr>
              <a:t>Children and Feelings</a:t>
            </a:r>
          </a:p>
        </p:txBody>
      </p:sp>
      <p:sp>
        <p:nvSpPr>
          <p:cNvPr id="2" name="Freeform 2">
            <a:extLst>
              <a:ext uri="{FF2B5EF4-FFF2-40B4-BE49-F238E27FC236}">
                <a16:creationId xmlns:a16="http://schemas.microsoft.com/office/drawing/2014/main" id="{7E7873B2-B5CD-7911-6DDB-C4E818C7D35D}"/>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975"/>
          </a:p>
        </p:txBody>
      </p:sp>
      <p:sp>
        <p:nvSpPr>
          <p:cNvPr id="3" name="Freeform 3">
            <a:extLst>
              <a:ext uri="{FF2B5EF4-FFF2-40B4-BE49-F238E27FC236}">
                <a16:creationId xmlns:a16="http://schemas.microsoft.com/office/drawing/2014/main" id="{C4E2FED0-E3E8-1C88-6B6A-82400CD02923}"/>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sp>
        <p:nvSpPr>
          <p:cNvPr id="4" name="Freeform 4">
            <a:extLst>
              <a:ext uri="{FF2B5EF4-FFF2-40B4-BE49-F238E27FC236}">
                <a16:creationId xmlns:a16="http://schemas.microsoft.com/office/drawing/2014/main" id="{4480ACAD-2DDD-FD1C-2E6F-051477BBFF3C}"/>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975"/>
          </a:p>
        </p:txBody>
      </p:sp>
      <p:sp>
        <p:nvSpPr>
          <p:cNvPr id="5" name="Freeform 5">
            <a:extLst>
              <a:ext uri="{FF2B5EF4-FFF2-40B4-BE49-F238E27FC236}">
                <a16:creationId xmlns:a16="http://schemas.microsoft.com/office/drawing/2014/main" id="{D3B4F1F7-2ED4-D693-C2B2-8BB468A23D29}"/>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975"/>
          </a:p>
        </p:txBody>
      </p:sp>
      <p:pic>
        <p:nvPicPr>
          <p:cNvPr id="6" name="Picture 5" descr="Graphical user interface&#10;&#10;Description automatically generated with medium confidence">
            <a:extLst>
              <a:ext uri="{FF2B5EF4-FFF2-40B4-BE49-F238E27FC236}">
                <a16:creationId xmlns:a16="http://schemas.microsoft.com/office/drawing/2014/main" id="{872D50F9-A85D-D3CB-36D3-783246589C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spTree>
    <p:extLst>
      <p:ext uri="{BB962C8B-B14F-4D97-AF65-F5344CB8AC3E}">
        <p14:creationId xmlns:p14="http://schemas.microsoft.com/office/powerpoint/2010/main" val="9249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9075" y="557623"/>
            <a:ext cx="613641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What is emotional Regulation?</a:t>
            </a:r>
          </a:p>
        </p:txBody>
      </p:sp>
      <p:sp>
        <p:nvSpPr>
          <p:cNvPr id="6" name="TextBox 6"/>
          <p:cNvSpPr txBox="1"/>
          <p:nvPr/>
        </p:nvSpPr>
        <p:spPr>
          <a:xfrm>
            <a:off x="389075" y="1221978"/>
            <a:ext cx="5740326" cy="2441694"/>
          </a:xfrm>
          <a:prstGeom prst="rect">
            <a:avLst/>
          </a:prstGeom>
        </p:spPr>
        <p:txBody>
          <a:bodyPr wrap="square" lIns="0" tIns="0" rIns="0" bIns="0" rtlCol="0" anchor="t">
            <a:spAutoFit/>
          </a:bodyPr>
          <a:lstStyle/>
          <a:p>
            <a:pPr>
              <a:lnSpc>
                <a:spcPct val="150000"/>
              </a:lnSpc>
            </a:pPr>
            <a:r>
              <a:rPr lang="en-GB" sz="1800" dirty="0">
                <a:latin typeface="Proxima Nova" panose="020B0604020202020204" charset="0"/>
              </a:rPr>
              <a:t>The ability to manage your emotions:</a:t>
            </a:r>
          </a:p>
          <a:p>
            <a:pPr marL="742950" lvl="1" indent="-285750">
              <a:lnSpc>
                <a:spcPct val="150000"/>
              </a:lnSpc>
              <a:buFont typeface="Arial" panose="020B0604020202020204" pitchFamily="34" charset="0"/>
              <a:buChar char="•"/>
            </a:pPr>
            <a:r>
              <a:rPr lang="en-GB" dirty="0">
                <a:latin typeface="Proxima Nova" panose="020B0604020202020204" charset="0"/>
              </a:rPr>
              <a:t>To calm yourself down when you feel upset</a:t>
            </a:r>
          </a:p>
          <a:p>
            <a:pPr marL="742950" lvl="1" indent="-285750">
              <a:lnSpc>
                <a:spcPct val="150000"/>
              </a:lnSpc>
              <a:buFont typeface="Arial" panose="020B0604020202020204" pitchFamily="34" charset="0"/>
              <a:buChar char="•"/>
            </a:pPr>
            <a:r>
              <a:rPr lang="en-GB" dirty="0">
                <a:latin typeface="Proxima Nova" panose="020B0604020202020204" charset="0"/>
              </a:rPr>
              <a:t>To adjust to change in expectations</a:t>
            </a:r>
          </a:p>
          <a:p>
            <a:pPr marL="742950" lvl="1" indent="-285750">
              <a:lnSpc>
                <a:spcPct val="150000"/>
              </a:lnSpc>
              <a:buFont typeface="Arial" panose="020B0604020202020204" pitchFamily="34" charset="0"/>
              <a:buChar char="•"/>
            </a:pPr>
            <a:r>
              <a:rPr lang="en-GB" dirty="0">
                <a:latin typeface="Proxima Nova" panose="020B0604020202020204" charset="0"/>
              </a:rPr>
              <a:t>To handle frustration (without an outburst)</a:t>
            </a:r>
          </a:p>
          <a:p>
            <a:pPr marL="742950" lvl="1" indent="-285750">
              <a:lnSpc>
                <a:spcPct val="150000"/>
              </a:lnSpc>
              <a:buFont typeface="Arial" panose="020B0604020202020204" pitchFamily="34" charset="0"/>
              <a:buChar char="•"/>
            </a:pPr>
            <a:r>
              <a:rPr lang="en-GB" dirty="0">
                <a:latin typeface="Proxima Nova" panose="020B0604020202020204" charset="0"/>
              </a:rPr>
              <a:t>To experience strong emotions without being overwhelmed by these</a:t>
            </a:r>
          </a:p>
        </p:txBody>
      </p:sp>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sp>
        <p:nvSpPr>
          <p:cNvPr id="13" name="Freeform 4">
            <a:extLst>
              <a:ext uri="{FF2B5EF4-FFF2-40B4-BE49-F238E27FC236}">
                <a16:creationId xmlns:a16="http://schemas.microsoft.com/office/drawing/2014/main" id="{847E6840-EEA4-FAEA-E849-DC97E5E072C2}"/>
              </a:ext>
            </a:extLst>
          </p:cNvPr>
          <p:cNvSpPr/>
          <p:nvPr/>
        </p:nvSpPr>
        <p:spPr>
          <a:xfrm rot="10123381">
            <a:off x="8332748" y="-352247"/>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975"/>
          </a:p>
        </p:txBody>
      </p:sp>
      <p:sp>
        <p:nvSpPr>
          <p:cNvPr id="14" name="Freeform 5">
            <a:extLst>
              <a:ext uri="{FF2B5EF4-FFF2-40B4-BE49-F238E27FC236}">
                <a16:creationId xmlns:a16="http://schemas.microsoft.com/office/drawing/2014/main" id="{BCF3E6FA-F222-D89C-D28C-1408AD4AF683}"/>
              </a:ext>
            </a:extLst>
          </p:cNvPr>
          <p:cNvSpPr/>
          <p:nvPr/>
        </p:nvSpPr>
        <p:spPr>
          <a:xfrm rot="-1395011">
            <a:off x="7344381" y="-483116"/>
            <a:ext cx="1582499" cy="2102354"/>
          </a:xfrm>
          <a:custGeom>
            <a:avLst/>
            <a:gdLst/>
            <a:ahLst/>
            <a:cxnLst/>
            <a:rect l="l" t="t" r="r" b="b"/>
            <a:pathLst>
              <a:path w="2921537" h="3881268">
                <a:moveTo>
                  <a:pt x="0" y="0"/>
                </a:moveTo>
                <a:lnTo>
                  <a:pt x="2921536" y="0"/>
                </a:lnTo>
                <a:lnTo>
                  <a:pt x="2921536" y="3881269"/>
                </a:lnTo>
                <a:lnTo>
                  <a:pt x="0" y="38812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pic>
        <p:nvPicPr>
          <p:cNvPr id="2" name="Picture 2" descr="See the source image">
            <a:extLst>
              <a:ext uri="{FF2B5EF4-FFF2-40B4-BE49-F238E27FC236}">
                <a16:creationId xmlns:a16="http://schemas.microsoft.com/office/drawing/2014/main" id="{F70AD692-BCE5-BB48-4816-BA1B6B0666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2115" y="4012286"/>
            <a:ext cx="4011509" cy="22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7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38209" y="508898"/>
            <a:ext cx="613641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Window of Tolerance </a:t>
            </a:r>
          </a:p>
        </p:txBody>
      </p:sp>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5200" y="6095823"/>
            <a:ext cx="1202939" cy="603073"/>
          </a:xfrm>
          <a:prstGeom prst="rect">
            <a:avLst/>
          </a:prstGeom>
        </p:spPr>
      </p:pic>
      <p:pic>
        <p:nvPicPr>
          <p:cNvPr id="11" name="Online Media 10" title="EMOTIONAL REGULATION | Window of Tolerance Explained">
            <a:hlinkClick r:id="" action="ppaction://media"/>
            <a:extLst>
              <a:ext uri="{FF2B5EF4-FFF2-40B4-BE49-F238E27FC236}">
                <a16:creationId xmlns:a16="http://schemas.microsoft.com/office/drawing/2014/main" id="{92170C07-7DCB-D474-4799-00EC35BD1171}"/>
              </a:ext>
            </a:extLst>
          </p:cNvPr>
          <p:cNvPicPr>
            <a:picLocks noRot="1" noChangeAspect="1"/>
          </p:cNvPicPr>
          <p:nvPr>
            <a:videoFile r:link="rId1"/>
          </p:nvPr>
        </p:nvPicPr>
        <p:blipFill>
          <a:blip r:embed="rId9"/>
          <a:stretch>
            <a:fillRect/>
          </a:stretch>
        </p:blipFill>
        <p:spPr>
          <a:xfrm>
            <a:off x="1369104" y="1365399"/>
            <a:ext cx="7650040" cy="4322763"/>
          </a:xfrm>
          <a:prstGeom prst="rect">
            <a:avLst/>
          </a:prstGeom>
        </p:spPr>
      </p:pic>
    </p:spTree>
    <p:extLst>
      <p:ext uri="{BB962C8B-B14F-4D97-AF65-F5344CB8AC3E}">
        <p14:creationId xmlns:p14="http://schemas.microsoft.com/office/powerpoint/2010/main" val="25785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0882" y="1285580"/>
            <a:ext cx="8584432" cy="448841"/>
          </a:xfrm>
          <a:prstGeom prst="rect">
            <a:avLst/>
          </a:prstGeom>
        </p:spPr>
        <p:txBody>
          <a:bodyPr wrap="square" lIns="0" tIns="0" rIns="0" bIns="0" rtlCol="0" anchor="t">
            <a:spAutoFit/>
          </a:bodyPr>
          <a:lstStyle/>
          <a:p>
            <a:pPr algn="ctr">
              <a:lnSpc>
                <a:spcPts val="3466"/>
              </a:lnSpc>
            </a:pPr>
            <a:r>
              <a:rPr lang="en-US" sz="3466" spc="34" dirty="0">
                <a:solidFill>
                  <a:srgbClr val="0086B3"/>
                </a:solidFill>
                <a:latin typeface="Proxima Nova Bold"/>
              </a:rPr>
              <a:t>Fight, Flight, Freeze Response </a:t>
            </a:r>
          </a:p>
        </p:txBody>
      </p:sp>
      <p:sp>
        <p:nvSpPr>
          <p:cNvPr id="17" name="Freeform 17"/>
          <p:cNvSpPr/>
          <p:nvPr/>
        </p:nvSpPr>
        <p:spPr>
          <a:xfrm rot="10026593">
            <a:off x="8645977" y="-160204"/>
            <a:ext cx="1925828" cy="2277862"/>
          </a:xfrm>
          <a:custGeom>
            <a:avLst/>
            <a:gdLst/>
            <a:ahLst/>
            <a:cxnLst/>
            <a:rect l="l" t="t" r="r" b="b"/>
            <a:pathLst>
              <a:path w="3555375" h="4205283">
                <a:moveTo>
                  <a:pt x="0" y="0"/>
                </a:moveTo>
                <a:lnTo>
                  <a:pt x="3555376" y="0"/>
                </a:lnTo>
                <a:lnTo>
                  <a:pt x="3555376" y="4205282"/>
                </a:lnTo>
                <a:lnTo>
                  <a:pt x="0" y="42052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975"/>
          </a:p>
        </p:txBody>
      </p:sp>
      <p:sp>
        <p:nvSpPr>
          <p:cNvPr id="18" name="Freeform 18"/>
          <p:cNvSpPr/>
          <p:nvPr/>
        </p:nvSpPr>
        <p:spPr>
          <a:xfrm rot="-2827656" flipH="1" flipV="1">
            <a:off x="7702739" y="-403603"/>
            <a:ext cx="1887227" cy="1509782"/>
          </a:xfrm>
          <a:custGeom>
            <a:avLst/>
            <a:gdLst/>
            <a:ahLst/>
            <a:cxnLst/>
            <a:rect l="l" t="t" r="r" b="b"/>
            <a:pathLst>
              <a:path w="3484112" h="2787289">
                <a:moveTo>
                  <a:pt x="3484112" y="2787289"/>
                </a:moveTo>
                <a:lnTo>
                  <a:pt x="0" y="2787289"/>
                </a:lnTo>
                <a:lnTo>
                  <a:pt x="0" y="0"/>
                </a:lnTo>
                <a:lnTo>
                  <a:pt x="3484112" y="0"/>
                </a:lnTo>
                <a:lnTo>
                  <a:pt x="3484112" y="278728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pic>
        <p:nvPicPr>
          <p:cNvPr id="19" name="Picture 18" descr="Graphical user interface&#10;&#10;Description automatically generated with medium confidence">
            <a:extLst>
              <a:ext uri="{FF2B5EF4-FFF2-40B4-BE49-F238E27FC236}">
                <a16:creationId xmlns:a16="http://schemas.microsoft.com/office/drawing/2014/main" id="{4CF1DEAB-8611-5CC6-4384-B37AFB9043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5200" y="5492750"/>
            <a:ext cx="1202939" cy="603073"/>
          </a:xfrm>
          <a:prstGeom prst="rect">
            <a:avLst/>
          </a:prstGeom>
        </p:spPr>
      </p:pic>
      <p:sp>
        <p:nvSpPr>
          <p:cNvPr id="4" name="TextBox 3">
            <a:extLst>
              <a:ext uri="{FF2B5EF4-FFF2-40B4-BE49-F238E27FC236}">
                <a16:creationId xmlns:a16="http://schemas.microsoft.com/office/drawing/2014/main" id="{FCE48859-607F-4170-465A-A44170A54E5B}"/>
              </a:ext>
            </a:extLst>
          </p:cNvPr>
          <p:cNvSpPr txBox="1"/>
          <p:nvPr/>
        </p:nvSpPr>
        <p:spPr>
          <a:xfrm>
            <a:off x="225677" y="2430886"/>
            <a:ext cx="2660186" cy="1800493"/>
          </a:xfrm>
          <a:prstGeom prst="rect">
            <a:avLst/>
          </a:prstGeom>
        </p:spPr>
        <p:txBody>
          <a:bodyPr wrap="square" lIns="0" tIns="0" rIns="0" bIns="0" rtlCol="0" anchor="t">
            <a:spAutoFit/>
          </a:bodyPr>
          <a:lstStyle/>
          <a:p>
            <a:r>
              <a:rPr lang="en-GB" sz="1300" dirty="0">
                <a:solidFill>
                  <a:srgbClr val="1F294C"/>
                </a:solidFill>
                <a:latin typeface="Proxima Nova"/>
              </a:rPr>
              <a:t>When in </a:t>
            </a:r>
            <a:r>
              <a:rPr lang="en-GB" sz="1300" b="1" i="1" dirty="0">
                <a:solidFill>
                  <a:srgbClr val="1F294C"/>
                </a:solidFill>
                <a:latin typeface="Proxima Nova"/>
              </a:rPr>
              <a:t>fight </a:t>
            </a:r>
            <a:r>
              <a:rPr lang="en-GB" sz="1300" dirty="0">
                <a:solidFill>
                  <a:srgbClr val="1F294C"/>
                </a:solidFill>
                <a:latin typeface="Proxima Nova"/>
              </a:rPr>
              <a:t>mode, children may react in a way that we see as aggressive:</a:t>
            </a:r>
          </a:p>
          <a:p>
            <a:pPr marL="309582" indent="-309582">
              <a:buFont typeface="Arial" panose="020B0604020202020204" pitchFamily="34" charset="0"/>
              <a:buChar char="•"/>
            </a:pPr>
            <a:r>
              <a:rPr lang="en-GB" sz="1300" dirty="0">
                <a:solidFill>
                  <a:srgbClr val="1F294C"/>
                </a:solidFill>
                <a:latin typeface="Proxima Nova"/>
              </a:rPr>
              <a:t>Hitting out</a:t>
            </a:r>
          </a:p>
          <a:p>
            <a:pPr marL="309582" indent="-309582">
              <a:buFont typeface="Arial" panose="020B0604020202020204" pitchFamily="34" charset="0"/>
              <a:buChar char="•"/>
            </a:pPr>
            <a:r>
              <a:rPr lang="en-GB" sz="1300" dirty="0">
                <a:solidFill>
                  <a:srgbClr val="1F294C"/>
                </a:solidFill>
                <a:latin typeface="Proxima Nova"/>
              </a:rPr>
              <a:t>Throwing things</a:t>
            </a:r>
          </a:p>
          <a:p>
            <a:pPr marL="309582" indent="-309582">
              <a:buFont typeface="Arial" panose="020B0604020202020204" pitchFamily="34" charset="0"/>
              <a:buChar char="•"/>
            </a:pPr>
            <a:r>
              <a:rPr lang="en-GB" sz="1300" dirty="0">
                <a:solidFill>
                  <a:srgbClr val="1F294C"/>
                </a:solidFill>
                <a:latin typeface="Proxima Nova"/>
              </a:rPr>
              <a:t>Shouting</a:t>
            </a:r>
          </a:p>
          <a:p>
            <a:pPr marL="309582" indent="-309582">
              <a:buFont typeface="Arial" panose="020B0604020202020204" pitchFamily="34" charset="0"/>
              <a:buChar char="•"/>
            </a:pPr>
            <a:r>
              <a:rPr lang="en-GB" sz="1300" dirty="0">
                <a:solidFill>
                  <a:srgbClr val="1F294C"/>
                </a:solidFill>
                <a:latin typeface="Proxima Nova"/>
              </a:rPr>
              <a:t>Swearing</a:t>
            </a:r>
          </a:p>
          <a:p>
            <a:pPr marL="309582" indent="-309582">
              <a:buFont typeface="Arial" panose="020B0604020202020204" pitchFamily="34" charset="0"/>
              <a:buChar char="•"/>
            </a:pPr>
            <a:r>
              <a:rPr lang="en-GB" sz="1300" dirty="0">
                <a:solidFill>
                  <a:srgbClr val="1F294C"/>
                </a:solidFill>
                <a:latin typeface="Proxima Nova"/>
              </a:rPr>
              <a:t>Hurting self</a:t>
            </a:r>
          </a:p>
          <a:p>
            <a:pPr marL="309582" indent="-309582">
              <a:buFont typeface="Arial" panose="020B0604020202020204" pitchFamily="34" charset="0"/>
              <a:buChar char="•"/>
            </a:pPr>
            <a:r>
              <a:rPr lang="en-GB" sz="1300" dirty="0">
                <a:solidFill>
                  <a:srgbClr val="1F294C"/>
                </a:solidFill>
                <a:latin typeface="Proxima Nova"/>
              </a:rPr>
              <a:t>Fighting with peers</a:t>
            </a:r>
          </a:p>
        </p:txBody>
      </p:sp>
      <p:sp>
        <p:nvSpPr>
          <p:cNvPr id="5" name="TextBox 4">
            <a:extLst>
              <a:ext uri="{FF2B5EF4-FFF2-40B4-BE49-F238E27FC236}">
                <a16:creationId xmlns:a16="http://schemas.microsoft.com/office/drawing/2014/main" id="{500F3063-0FB7-1EEC-2DD0-1B5782325E6A}"/>
              </a:ext>
            </a:extLst>
          </p:cNvPr>
          <p:cNvSpPr txBox="1"/>
          <p:nvPr/>
        </p:nvSpPr>
        <p:spPr>
          <a:xfrm>
            <a:off x="3116076" y="2430886"/>
            <a:ext cx="3374888" cy="1692771"/>
          </a:xfrm>
          <a:prstGeom prst="rect">
            <a:avLst/>
          </a:prstGeom>
          <a:noFill/>
        </p:spPr>
        <p:txBody>
          <a:bodyPr wrap="square">
            <a:spAutoFit/>
          </a:bodyPr>
          <a:lstStyle/>
          <a:p>
            <a:r>
              <a:rPr lang="en-GB" sz="1300" dirty="0">
                <a:solidFill>
                  <a:srgbClr val="1F294C"/>
                </a:solidFill>
                <a:latin typeface="Proxima Nova"/>
              </a:rPr>
              <a:t>When in</a:t>
            </a:r>
            <a:r>
              <a:rPr lang="en-GB" sz="1300" b="1" i="1" dirty="0">
                <a:solidFill>
                  <a:srgbClr val="1F294C"/>
                </a:solidFill>
                <a:latin typeface="Proxima Nova"/>
              </a:rPr>
              <a:t> flight </a:t>
            </a:r>
            <a:r>
              <a:rPr lang="en-GB" sz="1300" dirty="0">
                <a:solidFill>
                  <a:srgbClr val="1F294C"/>
                </a:solidFill>
                <a:latin typeface="Proxima Nova"/>
              </a:rPr>
              <a:t>mode, children may react in a way that we see as avoidant:</a:t>
            </a:r>
          </a:p>
          <a:p>
            <a:pPr marL="309582" indent="-309582">
              <a:buFont typeface="Arial" panose="020B0604020202020204" pitchFamily="34" charset="0"/>
              <a:buChar char="•"/>
            </a:pPr>
            <a:r>
              <a:rPr lang="en-GB" sz="1300" dirty="0">
                <a:solidFill>
                  <a:srgbClr val="1F294C"/>
                </a:solidFill>
                <a:latin typeface="Proxima Nova"/>
              </a:rPr>
              <a:t>Pleading to leave a situation or walking/running away</a:t>
            </a:r>
          </a:p>
          <a:p>
            <a:pPr marL="309582" indent="-309582">
              <a:buFont typeface="Arial" panose="020B0604020202020204" pitchFamily="34" charset="0"/>
              <a:buChar char="•"/>
            </a:pPr>
            <a:r>
              <a:rPr lang="en-GB" sz="1300" dirty="0">
                <a:solidFill>
                  <a:srgbClr val="1F294C"/>
                </a:solidFill>
                <a:latin typeface="Proxima Nova"/>
              </a:rPr>
              <a:t>Feigning illness to avoid leaving home</a:t>
            </a:r>
          </a:p>
          <a:p>
            <a:pPr marL="309582" indent="-309582">
              <a:buFont typeface="Arial" panose="020B0604020202020204" pitchFamily="34" charset="0"/>
              <a:buChar char="•"/>
            </a:pPr>
            <a:r>
              <a:rPr lang="en-GB" sz="1300" dirty="0">
                <a:solidFill>
                  <a:srgbClr val="1F294C"/>
                </a:solidFill>
                <a:latin typeface="Proxima Nova"/>
              </a:rPr>
              <a:t>Escaping to a perceived safe place e.g. the bathroom, bedroom, to a caregiver </a:t>
            </a:r>
          </a:p>
        </p:txBody>
      </p:sp>
      <p:sp>
        <p:nvSpPr>
          <p:cNvPr id="6" name="TextBox 3">
            <a:extLst>
              <a:ext uri="{FF2B5EF4-FFF2-40B4-BE49-F238E27FC236}">
                <a16:creationId xmlns:a16="http://schemas.microsoft.com/office/drawing/2014/main" id="{0ACDD3DC-5157-E084-7DDB-5ACAD2E8FB57}"/>
              </a:ext>
            </a:extLst>
          </p:cNvPr>
          <p:cNvSpPr txBox="1"/>
          <p:nvPr/>
        </p:nvSpPr>
        <p:spPr>
          <a:xfrm>
            <a:off x="6776546" y="2430886"/>
            <a:ext cx="2992438" cy="2900794"/>
          </a:xfrm>
          <a:prstGeom prst="rect">
            <a:avLst/>
          </a:prstGeom>
        </p:spPr>
        <p:txBody>
          <a:bodyPr wrap="square" lIns="0" tIns="0" rIns="0" bIns="0" rtlCol="0" anchor="t">
            <a:spAutoFit/>
          </a:bodyPr>
          <a:lstStyle/>
          <a:p>
            <a:r>
              <a:rPr lang="en-GB" sz="1300" dirty="0">
                <a:solidFill>
                  <a:srgbClr val="1F294C"/>
                </a:solidFill>
                <a:latin typeface="Proxima Nova"/>
              </a:rPr>
              <a:t>When in </a:t>
            </a:r>
            <a:r>
              <a:rPr lang="en-GB" sz="1300" b="1" i="1" dirty="0">
                <a:solidFill>
                  <a:srgbClr val="1F294C"/>
                </a:solidFill>
                <a:latin typeface="Proxima Nova"/>
              </a:rPr>
              <a:t>freeze</a:t>
            </a:r>
            <a:r>
              <a:rPr lang="en-GB" sz="1300" dirty="0">
                <a:solidFill>
                  <a:srgbClr val="1F294C"/>
                </a:solidFill>
                <a:latin typeface="Proxima Nova"/>
              </a:rPr>
              <a:t> mode, children may react in a way that we see as ignorant or rude:</a:t>
            </a:r>
          </a:p>
          <a:p>
            <a:pPr marL="247665" indent="-247665">
              <a:buFont typeface="Arial" panose="020B0604020202020204" pitchFamily="34" charset="0"/>
              <a:buChar char="•"/>
            </a:pPr>
            <a:r>
              <a:rPr lang="en-GB" sz="1300" dirty="0">
                <a:solidFill>
                  <a:srgbClr val="1F294C"/>
                </a:solidFill>
                <a:latin typeface="Proxima Nova"/>
              </a:rPr>
              <a:t>Refusing to answer questions/participate in family activities</a:t>
            </a:r>
          </a:p>
          <a:p>
            <a:pPr marL="247665" indent="-247665">
              <a:buFont typeface="Arial" panose="020B0604020202020204" pitchFamily="34" charset="0"/>
              <a:buChar char="•"/>
            </a:pPr>
            <a:r>
              <a:rPr lang="en-GB" sz="1300" dirty="0">
                <a:solidFill>
                  <a:srgbClr val="1F294C"/>
                </a:solidFill>
                <a:latin typeface="Proxima Nova"/>
              </a:rPr>
              <a:t>Hiding under/behind furniture</a:t>
            </a:r>
          </a:p>
          <a:p>
            <a:pPr marL="247665" indent="-247665">
              <a:buFont typeface="Arial" panose="020B0604020202020204" pitchFamily="34" charset="0"/>
              <a:buChar char="•"/>
            </a:pPr>
            <a:r>
              <a:rPr lang="en-GB" sz="1300" dirty="0">
                <a:solidFill>
                  <a:srgbClr val="1F294C"/>
                </a:solidFill>
                <a:latin typeface="Proxima Nova"/>
              </a:rPr>
              <a:t>Refusing to get out of the car</a:t>
            </a:r>
          </a:p>
          <a:p>
            <a:pPr marL="247665" indent="-247665">
              <a:buFont typeface="Arial" panose="020B0604020202020204" pitchFamily="34" charset="0"/>
              <a:buChar char="•"/>
            </a:pPr>
            <a:r>
              <a:rPr lang="en-GB" sz="1300" dirty="0">
                <a:solidFill>
                  <a:srgbClr val="1F294C"/>
                </a:solidFill>
                <a:latin typeface="Proxima Nova"/>
              </a:rPr>
              <a:t>Refusing to leave caregivers</a:t>
            </a:r>
          </a:p>
          <a:p>
            <a:pPr marL="247665" indent="-247665">
              <a:buFont typeface="Arial" panose="020B0604020202020204" pitchFamily="34" charset="0"/>
              <a:buChar char="•"/>
            </a:pPr>
            <a:endParaRPr lang="en-GB" sz="1300" dirty="0">
              <a:solidFill>
                <a:srgbClr val="1F294C"/>
              </a:solidFill>
              <a:latin typeface="Proxima Nova"/>
            </a:endParaRPr>
          </a:p>
          <a:p>
            <a:endParaRPr lang="en-GB" sz="1950" dirty="0">
              <a:solidFill>
                <a:srgbClr val="1F294C"/>
              </a:solidFill>
              <a:latin typeface="Proxima Nova"/>
            </a:endParaRPr>
          </a:p>
          <a:p>
            <a:endParaRPr lang="en-GB" sz="1300" dirty="0">
              <a:solidFill>
                <a:srgbClr val="1F294C"/>
              </a:solidFill>
              <a:latin typeface="Proxima Nova"/>
            </a:endParaRPr>
          </a:p>
          <a:p>
            <a:pPr algn="ctr"/>
            <a:endParaRPr lang="en-GB" sz="1300" dirty="0">
              <a:solidFill>
                <a:srgbClr val="1F294C"/>
              </a:solidFill>
              <a:latin typeface="Proxima Nova"/>
            </a:endParaRPr>
          </a:p>
          <a:p>
            <a:pPr algn="ctr"/>
            <a:endParaRPr lang="en-GB" sz="1300" dirty="0">
              <a:solidFill>
                <a:srgbClr val="1F294C"/>
              </a:solidFill>
              <a:latin typeface="Proxima Nova"/>
            </a:endParaRPr>
          </a:p>
        </p:txBody>
      </p:sp>
      <p:pic>
        <p:nvPicPr>
          <p:cNvPr id="7" name="Picture 6" descr="See the source image">
            <a:extLst>
              <a:ext uri="{FF2B5EF4-FFF2-40B4-BE49-F238E27FC236}">
                <a16:creationId xmlns:a16="http://schemas.microsoft.com/office/drawing/2014/main" id="{8D5CF9F1-75FD-572F-BE81-C337DA3057EF}"/>
              </a:ext>
            </a:extLst>
          </p:cNvPr>
          <p:cNvPicPr>
            <a:picLocks noChangeAspect="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099726" y="4069493"/>
            <a:ext cx="1838732" cy="1633500"/>
          </a:xfrm>
          <a:prstGeom prst="rect">
            <a:avLst/>
          </a:prstGeom>
          <a:noFill/>
          <a:ln>
            <a:noFill/>
          </a:ln>
        </p:spPr>
      </p:pic>
      <p:pic>
        <p:nvPicPr>
          <p:cNvPr id="8" name="Picture 7" descr="See the source image">
            <a:extLst>
              <a:ext uri="{FF2B5EF4-FFF2-40B4-BE49-F238E27FC236}">
                <a16:creationId xmlns:a16="http://schemas.microsoft.com/office/drawing/2014/main" id="{EEA1B09E-4477-DA8F-8311-F4AA3B069EA9}"/>
              </a:ext>
            </a:extLst>
          </p:cNvPr>
          <p:cNvPicPr>
            <a:picLocks noChangeAspect="1"/>
          </p:cNvPicPr>
          <p:nvPr/>
        </p:nvPicPr>
        <p:blipFill>
          <a:blip r:embed="rId10">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5144" y="4406857"/>
            <a:ext cx="1309419" cy="958772"/>
          </a:xfrm>
          <a:prstGeom prst="rect">
            <a:avLst/>
          </a:prstGeom>
          <a:noFill/>
          <a:ln>
            <a:noFill/>
          </a:ln>
        </p:spPr>
      </p:pic>
      <p:pic>
        <p:nvPicPr>
          <p:cNvPr id="9" name="Picture 8">
            <a:extLst>
              <a:ext uri="{FF2B5EF4-FFF2-40B4-BE49-F238E27FC236}">
                <a16:creationId xmlns:a16="http://schemas.microsoft.com/office/drawing/2014/main" id="{3F906CCA-00AE-5443-BFCF-1F3BE01EB886}"/>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r="7785"/>
          <a:stretch/>
        </p:blipFill>
        <p:spPr bwMode="auto">
          <a:xfrm>
            <a:off x="758206" y="4584849"/>
            <a:ext cx="1595127" cy="1035797"/>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DAB85B92-ABC5-C744-8035-3BECEF6C6884}"/>
              </a:ext>
            </a:extLst>
          </p:cNvPr>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val="0"/>
              </a:ext>
            </a:extLst>
          </a:blip>
          <a:srcRect r="63027"/>
          <a:stretch/>
        </p:blipFill>
        <p:spPr>
          <a:xfrm>
            <a:off x="4301695" y="4232372"/>
            <a:ext cx="1302611" cy="1561915"/>
          </a:xfrm>
          <a:prstGeom prst="rect">
            <a:avLst/>
          </a:prstGeom>
        </p:spPr>
      </p:pic>
      <p:pic>
        <p:nvPicPr>
          <p:cNvPr id="11" name="Picture 10">
            <a:extLst>
              <a:ext uri="{FF2B5EF4-FFF2-40B4-BE49-F238E27FC236}">
                <a16:creationId xmlns:a16="http://schemas.microsoft.com/office/drawing/2014/main" id="{DAB85B92-ABC5-C744-8035-3BECEF6C6884}"/>
              </a:ext>
            </a:extLst>
          </p:cNvPr>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val="0"/>
              </a:ext>
            </a:extLst>
          </a:blip>
          <a:srcRect l="33773"/>
          <a:stretch/>
        </p:blipFill>
        <p:spPr>
          <a:xfrm rot="20743383">
            <a:off x="7407211" y="232817"/>
            <a:ext cx="1839072" cy="1231078"/>
          </a:xfrm>
          <a:prstGeom prst="rect">
            <a:avLst/>
          </a:prstGeom>
        </p:spPr>
      </p:pic>
      <p:pic>
        <p:nvPicPr>
          <p:cNvPr id="12" name="Picture 11" descr="Image result for amygdala clipart">
            <a:extLst>
              <a:ext uri="{FF2B5EF4-FFF2-40B4-BE49-F238E27FC236}">
                <a16:creationId xmlns:a16="http://schemas.microsoft.com/office/drawing/2014/main" id="{A4097D73-D25E-9797-1812-C7EA4212772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4186">
            <a:off x="9156989" y="109463"/>
            <a:ext cx="903804" cy="930021"/>
          </a:xfrm>
          <a:prstGeom prst="rect">
            <a:avLst/>
          </a:prstGeom>
          <a:noFill/>
        </p:spPr>
      </p:pic>
      <p:pic>
        <p:nvPicPr>
          <p:cNvPr id="13" name="Picture 12" descr="Red ringing alarm bell in retro style Royalty Free Vector">
            <a:extLst>
              <a:ext uri="{FF2B5EF4-FFF2-40B4-BE49-F238E27FC236}">
                <a16:creationId xmlns:a16="http://schemas.microsoft.com/office/drawing/2014/main" id="{C853C074-1737-9610-A865-300C5EE1BA17}"/>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7968" t="8812" r="7934" b="18648"/>
          <a:stretch/>
        </p:blipFill>
        <p:spPr bwMode="auto">
          <a:xfrm>
            <a:off x="8815655" y="1017228"/>
            <a:ext cx="596668" cy="612303"/>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0733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9075" y="557623"/>
            <a:ext cx="613641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Sensory Systems</a:t>
            </a:r>
          </a:p>
        </p:txBody>
      </p:sp>
      <p:sp>
        <p:nvSpPr>
          <p:cNvPr id="6" name="TextBox 6"/>
          <p:cNvSpPr txBox="1"/>
          <p:nvPr/>
        </p:nvSpPr>
        <p:spPr>
          <a:xfrm>
            <a:off x="621073" y="1346911"/>
            <a:ext cx="2561004" cy="3688189"/>
          </a:xfrm>
          <a:prstGeom prst="rect">
            <a:avLst/>
          </a:prstGeom>
        </p:spPr>
        <p:txBody>
          <a:bodyPr wrap="square" lIns="0" tIns="0" rIns="0" bIns="0" rtlCol="0" anchor="t">
            <a:spAutoFit/>
          </a:bodyPr>
          <a:lstStyle/>
          <a:p>
            <a:pPr algn="ctr">
              <a:lnSpc>
                <a:spcPct val="150000"/>
              </a:lnSpc>
            </a:pPr>
            <a:r>
              <a:rPr lang="en-GB" sz="1800" dirty="0">
                <a:latin typeface="Proxima Nova" panose="020B0604020202020204" charset="0"/>
              </a:rPr>
              <a:t>We ALL have sensory sensitivities.</a:t>
            </a:r>
          </a:p>
          <a:p>
            <a:pPr algn="ctr">
              <a:lnSpc>
                <a:spcPct val="150000"/>
              </a:lnSpc>
            </a:pPr>
            <a:endParaRPr lang="en-GB" sz="1800" dirty="0">
              <a:latin typeface="Proxima Nova" panose="020B0604020202020204" charset="0"/>
            </a:endParaRPr>
          </a:p>
          <a:p>
            <a:pPr algn="ctr">
              <a:lnSpc>
                <a:spcPct val="150000"/>
              </a:lnSpc>
            </a:pPr>
            <a:r>
              <a:rPr lang="en-GB" dirty="0">
                <a:latin typeface="Proxima Nova" panose="020B0604020202020204" charset="0"/>
              </a:rPr>
              <a:t>Some children are more sensitive than others.</a:t>
            </a:r>
          </a:p>
          <a:p>
            <a:pPr algn="ctr">
              <a:lnSpc>
                <a:spcPct val="150000"/>
              </a:lnSpc>
            </a:pPr>
            <a:endParaRPr lang="en-GB" dirty="0">
              <a:latin typeface="Proxima Nova" panose="020B0604020202020204" charset="0"/>
            </a:endParaRPr>
          </a:p>
          <a:p>
            <a:pPr algn="ctr">
              <a:lnSpc>
                <a:spcPct val="150000"/>
              </a:lnSpc>
            </a:pPr>
            <a:r>
              <a:rPr lang="en-GB" dirty="0">
                <a:latin typeface="Proxima Nova" panose="020B0604020202020204" charset="0"/>
              </a:rPr>
              <a:t>When we are stressed, our senses become heightened</a:t>
            </a:r>
          </a:p>
        </p:txBody>
      </p:sp>
      <p:sp>
        <p:nvSpPr>
          <p:cNvPr id="9" name="Freeform 2">
            <a:extLst>
              <a:ext uri="{FF2B5EF4-FFF2-40B4-BE49-F238E27FC236}">
                <a16:creationId xmlns:a16="http://schemas.microsoft.com/office/drawing/2014/main" id="{32AC4C82-58CD-8B17-2DFE-9484687AC6BB}"/>
              </a:ext>
            </a:extLst>
          </p:cNvPr>
          <p:cNvSpPr/>
          <p:nvPr/>
        </p:nvSpPr>
        <p:spPr>
          <a:xfrm rot="4596961">
            <a:off x="-775851" y="4873618"/>
            <a:ext cx="2377569" cy="2368924"/>
          </a:xfrm>
          <a:custGeom>
            <a:avLst/>
            <a:gdLst/>
            <a:ahLst/>
            <a:cxnLst/>
            <a:rect l="l" t="t" r="r" b="b"/>
            <a:pathLst>
              <a:path w="4389359" h="4373398">
                <a:moveTo>
                  <a:pt x="0" y="0"/>
                </a:moveTo>
                <a:lnTo>
                  <a:pt x="4389360" y="0"/>
                </a:lnTo>
                <a:lnTo>
                  <a:pt x="4389360" y="4373398"/>
                </a:lnTo>
                <a:lnTo>
                  <a:pt x="0" y="4373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975"/>
          </a:p>
        </p:txBody>
      </p:sp>
      <p:sp>
        <p:nvSpPr>
          <p:cNvPr id="10" name="Freeform 3">
            <a:extLst>
              <a:ext uri="{FF2B5EF4-FFF2-40B4-BE49-F238E27FC236}">
                <a16:creationId xmlns:a16="http://schemas.microsoft.com/office/drawing/2014/main" id="{5F8FA3EC-EFB4-294D-1BE2-9213933AA057}"/>
              </a:ext>
            </a:extLst>
          </p:cNvPr>
          <p:cNvSpPr/>
          <p:nvPr/>
        </p:nvSpPr>
        <p:spPr>
          <a:xfrm rot="-1201367">
            <a:off x="387264" y="5586400"/>
            <a:ext cx="1963680" cy="2608753"/>
          </a:xfrm>
          <a:custGeom>
            <a:avLst/>
            <a:gdLst/>
            <a:ahLst/>
            <a:cxnLst/>
            <a:rect l="l" t="t" r="r" b="b"/>
            <a:pathLst>
              <a:path w="3625255" h="4816160">
                <a:moveTo>
                  <a:pt x="0" y="0"/>
                </a:moveTo>
                <a:lnTo>
                  <a:pt x="3625255" y="0"/>
                </a:lnTo>
                <a:lnTo>
                  <a:pt x="3625255" y="4816161"/>
                </a:lnTo>
                <a:lnTo>
                  <a:pt x="0" y="4816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975"/>
          </a:p>
        </p:txBody>
      </p:sp>
      <p:pic>
        <p:nvPicPr>
          <p:cNvPr id="15" name="Picture 14" descr="Graphical user interface&#10;&#10;Description automatically generated with medium confidence">
            <a:extLst>
              <a:ext uri="{FF2B5EF4-FFF2-40B4-BE49-F238E27FC236}">
                <a16:creationId xmlns:a16="http://schemas.microsoft.com/office/drawing/2014/main" id="{DA8C933C-9F37-0200-C45E-BE9176854D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0628" y="104045"/>
            <a:ext cx="1202939" cy="603073"/>
          </a:xfrm>
          <a:prstGeom prst="rect">
            <a:avLst/>
          </a:prstGeom>
        </p:spPr>
      </p:pic>
      <p:grpSp>
        <p:nvGrpSpPr>
          <p:cNvPr id="4" name="Group 3">
            <a:extLst>
              <a:ext uri="{FF2B5EF4-FFF2-40B4-BE49-F238E27FC236}">
                <a16:creationId xmlns:a16="http://schemas.microsoft.com/office/drawing/2014/main" id="{6EF43CB1-0087-58AA-B471-BE0DC365C14D}"/>
              </a:ext>
            </a:extLst>
          </p:cNvPr>
          <p:cNvGrpSpPr/>
          <p:nvPr/>
        </p:nvGrpSpPr>
        <p:grpSpPr>
          <a:xfrm>
            <a:off x="3412645" y="405582"/>
            <a:ext cx="6773108" cy="4923483"/>
            <a:chOff x="2176951" y="1250474"/>
            <a:chExt cx="6796493" cy="5060810"/>
          </a:xfrm>
        </p:grpSpPr>
        <p:pic>
          <p:nvPicPr>
            <p:cNvPr id="7" name="Picture 2" descr="The 8 Sensory Systems | Play It Forward Therapy">
              <a:extLst>
                <a:ext uri="{FF2B5EF4-FFF2-40B4-BE49-F238E27FC236}">
                  <a16:creationId xmlns:a16="http://schemas.microsoft.com/office/drawing/2014/main" id="{595D5ABE-FDF1-4341-A4DE-1DBB79BF51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951" y="2060603"/>
              <a:ext cx="6796493" cy="382302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E8CFB250-8C06-E020-E303-2375E0BB164C}"/>
                </a:ext>
              </a:extLst>
            </p:cNvPr>
            <p:cNvSpPr/>
            <p:nvPr/>
          </p:nvSpPr>
          <p:spPr>
            <a:xfrm>
              <a:off x="6907627" y="2001031"/>
              <a:ext cx="1458733" cy="980858"/>
            </a:xfrm>
            <a:prstGeom prst="ellipse">
              <a:avLst/>
            </a:prstGeom>
            <a:solidFill>
              <a:srgbClr val="EC6B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Sound</a:t>
              </a:r>
            </a:p>
          </p:txBody>
        </p:sp>
        <p:sp>
          <p:nvSpPr>
            <p:cNvPr id="11" name="Oval 10">
              <a:extLst>
                <a:ext uri="{FF2B5EF4-FFF2-40B4-BE49-F238E27FC236}">
                  <a16:creationId xmlns:a16="http://schemas.microsoft.com/office/drawing/2014/main" id="{5EF8B052-DABA-E5CF-CDA1-0D906744FDAE}"/>
                </a:ext>
              </a:extLst>
            </p:cNvPr>
            <p:cNvSpPr/>
            <p:nvPr/>
          </p:nvSpPr>
          <p:spPr>
            <a:xfrm>
              <a:off x="7246040" y="3351359"/>
              <a:ext cx="1127238" cy="932622"/>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Taste</a:t>
              </a:r>
            </a:p>
          </p:txBody>
        </p:sp>
        <p:sp>
          <p:nvSpPr>
            <p:cNvPr id="12" name="Oval 11">
              <a:extLst>
                <a:ext uri="{FF2B5EF4-FFF2-40B4-BE49-F238E27FC236}">
                  <a16:creationId xmlns:a16="http://schemas.microsoft.com/office/drawing/2014/main" id="{E7081D21-4127-FA4F-AF5E-C2C0EBCD7B8C}"/>
                </a:ext>
              </a:extLst>
            </p:cNvPr>
            <p:cNvSpPr/>
            <p:nvPr/>
          </p:nvSpPr>
          <p:spPr>
            <a:xfrm>
              <a:off x="6635529" y="4715425"/>
              <a:ext cx="1303612" cy="1037491"/>
            </a:xfrm>
            <a:prstGeom prst="ellipse">
              <a:avLst/>
            </a:prstGeom>
            <a:solidFill>
              <a:srgbClr val="A4B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Smell</a:t>
              </a:r>
            </a:p>
          </p:txBody>
        </p:sp>
        <p:sp>
          <p:nvSpPr>
            <p:cNvPr id="16" name="Oval 15">
              <a:extLst>
                <a:ext uri="{FF2B5EF4-FFF2-40B4-BE49-F238E27FC236}">
                  <a16:creationId xmlns:a16="http://schemas.microsoft.com/office/drawing/2014/main" id="{6A17110E-B4A1-B10A-D74A-BB809574C4C7}"/>
                </a:ext>
              </a:extLst>
            </p:cNvPr>
            <p:cNvSpPr/>
            <p:nvPr/>
          </p:nvSpPr>
          <p:spPr>
            <a:xfrm>
              <a:off x="2658049" y="4733338"/>
              <a:ext cx="1915795" cy="106933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Body Awareness</a:t>
              </a:r>
            </a:p>
          </p:txBody>
        </p:sp>
        <p:sp>
          <p:nvSpPr>
            <p:cNvPr id="17" name="Oval 16">
              <a:extLst>
                <a:ext uri="{FF2B5EF4-FFF2-40B4-BE49-F238E27FC236}">
                  <a16:creationId xmlns:a16="http://schemas.microsoft.com/office/drawing/2014/main" id="{90341AD2-0AC1-FC7E-B99E-90D02CF3BD00}"/>
                </a:ext>
              </a:extLst>
            </p:cNvPr>
            <p:cNvSpPr/>
            <p:nvPr/>
          </p:nvSpPr>
          <p:spPr>
            <a:xfrm>
              <a:off x="2624607" y="1678129"/>
              <a:ext cx="1953492" cy="1166817"/>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Internal body awareness</a:t>
              </a:r>
            </a:p>
          </p:txBody>
        </p:sp>
        <p:sp>
          <p:nvSpPr>
            <p:cNvPr id="18" name="Oval 17">
              <a:extLst>
                <a:ext uri="{FF2B5EF4-FFF2-40B4-BE49-F238E27FC236}">
                  <a16:creationId xmlns:a16="http://schemas.microsoft.com/office/drawing/2014/main" id="{42CF796E-4679-6C8C-5B48-848403F83D38}"/>
                </a:ext>
              </a:extLst>
            </p:cNvPr>
            <p:cNvSpPr/>
            <p:nvPr/>
          </p:nvSpPr>
          <p:spPr>
            <a:xfrm>
              <a:off x="2324734" y="3351359"/>
              <a:ext cx="1610788" cy="9326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Movement</a:t>
              </a:r>
            </a:p>
          </p:txBody>
        </p:sp>
        <p:sp>
          <p:nvSpPr>
            <p:cNvPr id="19" name="Oval 18">
              <a:extLst>
                <a:ext uri="{FF2B5EF4-FFF2-40B4-BE49-F238E27FC236}">
                  <a16:creationId xmlns:a16="http://schemas.microsoft.com/office/drawing/2014/main" id="{2D2CB6E5-2DDD-8C0E-7748-AC16519CE8C4}"/>
                </a:ext>
              </a:extLst>
            </p:cNvPr>
            <p:cNvSpPr/>
            <p:nvPr/>
          </p:nvSpPr>
          <p:spPr>
            <a:xfrm>
              <a:off x="4826303" y="1250474"/>
              <a:ext cx="1583524" cy="85530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Sights</a:t>
              </a:r>
            </a:p>
          </p:txBody>
        </p:sp>
        <p:sp>
          <p:nvSpPr>
            <p:cNvPr id="20" name="Oval 19">
              <a:extLst>
                <a:ext uri="{FF2B5EF4-FFF2-40B4-BE49-F238E27FC236}">
                  <a16:creationId xmlns:a16="http://schemas.microsoft.com/office/drawing/2014/main" id="{4BADCDB7-726C-A681-D195-BD9F7EE1656A}"/>
                </a:ext>
              </a:extLst>
            </p:cNvPr>
            <p:cNvSpPr/>
            <p:nvPr/>
          </p:nvSpPr>
          <p:spPr>
            <a:xfrm>
              <a:off x="4777505" y="5455975"/>
              <a:ext cx="1583524" cy="855309"/>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Touch</a:t>
              </a:r>
            </a:p>
          </p:txBody>
        </p:sp>
      </p:grpSp>
      <p:sp>
        <p:nvSpPr>
          <p:cNvPr id="21" name="Rectangle: Rounded Corners 20">
            <a:extLst>
              <a:ext uri="{FF2B5EF4-FFF2-40B4-BE49-F238E27FC236}">
                <a16:creationId xmlns:a16="http://schemas.microsoft.com/office/drawing/2014/main" id="{04A63F31-6A63-146F-E089-CC5DCF638C18}"/>
              </a:ext>
            </a:extLst>
          </p:cNvPr>
          <p:cNvSpPr/>
          <p:nvPr/>
        </p:nvSpPr>
        <p:spPr>
          <a:xfrm>
            <a:off x="2974084" y="5837563"/>
            <a:ext cx="1669744" cy="925628"/>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Oversensitive</a:t>
            </a:r>
            <a:r>
              <a:rPr lang="en-GB" sz="1600" b="1" dirty="0"/>
              <a:t> </a:t>
            </a:r>
          </a:p>
          <a:p>
            <a:pPr algn="ctr"/>
            <a:r>
              <a:rPr lang="en-GB" sz="1600" b="1" dirty="0"/>
              <a:t>- AVOIDS</a:t>
            </a:r>
          </a:p>
        </p:txBody>
      </p:sp>
      <p:sp>
        <p:nvSpPr>
          <p:cNvPr id="22" name="Arrow: Up-Down 21">
            <a:extLst>
              <a:ext uri="{FF2B5EF4-FFF2-40B4-BE49-F238E27FC236}">
                <a16:creationId xmlns:a16="http://schemas.microsoft.com/office/drawing/2014/main" id="{EF08873A-63AF-9B7A-86D8-06C3B7E20274}"/>
              </a:ext>
            </a:extLst>
          </p:cNvPr>
          <p:cNvSpPr/>
          <p:nvPr/>
        </p:nvSpPr>
        <p:spPr>
          <a:xfrm rot="16200000">
            <a:off x="5524032" y="5170218"/>
            <a:ext cx="877559" cy="2260317"/>
          </a:xfrm>
          <a:prstGeom prst="upDownArrow">
            <a:avLst>
              <a:gd name="adj1" fmla="val 46980"/>
              <a:gd name="adj2" fmla="val 50000"/>
            </a:avLst>
          </a:prstGeom>
          <a:gradFill flip="none" rotWithShape="1">
            <a:gsLst>
              <a:gs pos="0">
                <a:srgbClr val="662F4D"/>
              </a:gs>
              <a:gs pos="0">
                <a:schemeClr val="accent5">
                  <a:lumMod val="60000"/>
                  <a:lumOff val="40000"/>
                </a:schemeClr>
              </a:gs>
              <a:gs pos="100000">
                <a:schemeClr val="accent3">
                  <a:lumMod val="40000"/>
                  <a:lumOff val="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B618CA81-34E8-3142-0C80-AC3D3421D3B3}"/>
              </a:ext>
            </a:extLst>
          </p:cNvPr>
          <p:cNvSpPr/>
          <p:nvPr/>
        </p:nvSpPr>
        <p:spPr>
          <a:xfrm>
            <a:off x="7347611" y="5732296"/>
            <a:ext cx="1907223" cy="93151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Under sensitive – SEEKS</a:t>
            </a:r>
          </a:p>
        </p:txBody>
      </p:sp>
    </p:spTree>
    <p:extLst>
      <p:ext uri="{BB962C8B-B14F-4D97-AF65-F5344CB8AC3E}">
        <p14:creationId xmlns:p14="http://schemas.microsoft.com/office/powerpoint/2010/main" val="398665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B9158BD-D34C-950C-AFFC-529DD57EEF50}"/>
              </a:ext>
            </a:extLst>
          </p:cNvPr>
          <p:cNvSpPr/>
          <p:nvPr/>
        </p:nvSpPr>
        <p:spPr>
          <a:xfrm>
            <a:off x="1777861" y="2037614"/>
            <a:ext cx="1669744" cy="925628"/>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Oversensitive</a:t>
            </a:r>
            <a:r>
              <a:rPr lang="en-GB" sz="1600" b="1" dirty="0"/>
              <a:t> </a:t>
            </a:r>
          </a:p>
          <a:p>
            <a:pPr algn="ctr"/>
            <a:r>
              <a:rPr lang="en-GB" sz="1600" b="1" dirty="0"/>
              <a:t>- AVOIDS</a:t>
            </a:r>
          </a:p>
        </p:txBody>
      </p:sp>
      <p:sp>
        <p:nvSpPr>
          <p:cNvPr id="3" name="Arrow: Up-Down 2">
            <a:extLst>
              <a:ext uri="{FF2B5EF4-FFF2-40B4-BE49-F238E27FC236}">
                <a16:creationId xmlns:a16="http://schemas.microsoft.com/office/drawing/2014/main" id="{F5D98E7F-DFCF-256E-2BB6-7B9D22D463AC}"/>
              </a:ext>
            </a:extLst>
          </p:cNvPr>
          <p:cNvSpPr/>
          <p:nvPr/>
        </p:nvSpPr>
        <p:spPr>
          <a:xfrm rot="16200000">
            <a:off x="4327809" y="1370269"/>
            <a:ext cx="877559" cy="2260317"/>
          </a:xfrm>
          <a:prstGeom prst="upDownArrow">
            <a:avLst>
              <a:gd name="adj1" fmla="val 46980"/>
              <a:gd name="adj2" fmla="val 50000"/>
            </a:avLst>
          </a:prstGeom>
          <a:gradFill flip="none" rotWithShape="1">
            <a:gsLst>
              <a:gs pos="0">
                <a:srgbClr val="662F4D"/>
              </a:gs>
              <a:gs pos="0">
                <a:schemeClr val="accent5">
                  <a:lumMod val="60000"/>
                  <a:lumOff val="40000"/>
                </a:schemeClr>
              </a:gs>
              <a:gs pos="100000">
                <a:schemeClr val="accent3">
                  <a:lumMod val="40000"/>
                  <a:lumOff val="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C260BD4C-4C7F-246A-F7E8-58A65241AF2A}"/>
              </a:ext>
            </a:extLst>
          </p:cNvPr>
          <p:cNvSpPr/>
          <p:nvPr/>
        </p:nvSpPr>
        <p:spPr>
          <a:xfrm>
            <a:off x="6151388" y="1932347"/>
            <a:ext cx="1907223" cy="93151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Under sensitive – SEEKS</a:t>
            </a:r>
          </a:p>
        </p:txBody>
      </p:sp>
      <p:sp>
        <p:nvSpPr>
          <p:cNvPr id="5" name="TextBox 5">
            <a:extLst>
              <a:ext uri="{FF2B5EF4-FFF2-40B4-BE49-F238E27FC236}">
                <a16:creationId xmlns:a16="http://schemas.microsoft.com/office/drawing/2014/main" id="{08F9A2AB-FC78-CD93-20D8-3F1F9E2C9D50}"/>
              </a:ext>
            </a:extLst>
          </p:cNvPr>
          <p:cNvSpPr txBox="1"/>
          <p:nvPr/>
        </p:nvSpPr>
        <p:spPr>
          <a:xfrm>
            <a:off x="389075" y="557623"/>
            <a:ext cx="7669536" cy="448841"/>
          </a:xfrm>
          <a:prstGeom prst="rect">
            <a:avLst/>
          </a:prstGeom>
        </p:spPr>
        <p:txBody>
          <a:bodyPr wrap="square" lIns="0" tIns="0" rIns="0" bIns="0" rtlCol="0" anchor="t">
            <a:spAutoFit/>
          </a:bodyPr>
          <a:lstStyle/>
          <a:p>
            <a:pPr>
              <a:lnSpc>
                <a:spcPts val="3466"/>
              </a:lnSpc>
            </a:pPr>
            <a:r>
              <a:rPr lang="en-US" sz="3466" spc="34" dirty="0">
                <a:solidFill>
                  <a:srgbClr val="0086B3"/>
                </a:solidFill>
                <a:latin typeface="Proxima Nova Bold"/>
              </a:rPr>
              <a:t>Signs of emotional dysregulation</a:t>
            </a:r>
          </a:p>
        </p:txBody>
      </p:sp>
      <p:sp>
        <p:nvSpPr>
          <p:cNvPr id="7" name="TextBox 6">
            <a:extLst>
              <a:ext uri="{FF2B5EF4-FFF2-40B4-BE49-F238E27FC236}">
                <a16:creationId xmlns:a16="http://schemas.microsoft.com/office/drawing/2014/main" id="{CBB43374-8E70-555E-5E41-9B9D420EC2AF}"/>
              </a:ext>
            </a:extLst>
          </p:cNvPr>
          <p:cNvSpPr txBox="1"/>
          <p:nvPr/>
        </p:nvSpPr>
        <p:spPr>
          <a:xfrm>
            <a:off x="6015196" y="3429000"/>
            <a:ext cx="3307404" cy="2031325"/>
          </a:xfrm>
          <a:prstGeom prst="rect">
            <a:avLst/>
          </a:prstGeom>
          <a:noFill/>
        </p:spPr>
        <p:txBody>
          <a:bodyPr wrap="square" rtlCol="0">
            <a:spAutoFit/>
          </a:bodyPr>
          <a:lstStyle/>
          <a:p>
            <a:r>
              <a:rPr lang="en-GB" dirty="0"/>
              <a:t>If your child under-responsive, they </a:t>
            </a:r>
            <a:r>
              <a:rPr lang="en-GB" dirty="0" err="1"/>
              <a:t>areseeking</a:t>
            </a:r>
            <a:r>
              <a:rPr lang="en-GB" dirty="0"/>
              <a:t> sensory (they NEED more):</a:t>
            </a:r>
          </a:p>
          <a:p>
            <a:pPr marL="285750" indent="-285750">
              <a:buFont typeface="Arial" panose="020B0604020202020204" pitchFamily="34" charset="0"/>
              <a:buChar char="•"/>
            </a:pPr>
            <a:r>
              <a:rPr lang="en-GB" dirty="0"/>
              <a:t>-repetitive body movements</a:t>
            </a:r>
          </a:p>
          <a:p>
            <a:pPr marL="285750" indent="-285750">
              <a:buFont typeface="Arial" panose="020B0604020202020204" pitchFamily="34" charset="0"/>
              <a:buChar char="•"/>
            </a:pPr>
            <a:r>
              <a:rPr lang="en-GB" dirty="0"/>
              <a:t>Touching lots of things</a:t>
            </a:r>
          </a:p>
          <a:p>
            <a:pPr marL="285750" indent="-285750">
              <a:buFont typeface="Arial" panose="020B0604020202020204" pitchFamily="34" charset="0"/>
              <a:buChar char="•"/>
            </a:pPr>
            <a:r>
              <a:rPr lang="en-GB" dirty="0"/>
              <a:t>Making sounds</a:t>
            </a:r>
          </a:p>
          <a:p>
            <a:pPr marL="285750" indent="-285750">
              <a:buFont typeface="Arial" panose="020B0604020202020204" pitchFamily="34" charset="0"/>
              <a:buChar char="•"/>
            </a:pPr>
            <a:r>
              <a:rPr lang="en-GB" dirty="0"/>
              <a:t>Chewing non-food items</a:t>
            </a:r>
          </a:p>
        </p:txBody>
      </p:sp>
      <p:sp>
        <p:nvSpPr>
          <p:cNvPr id="8" name="TextBox 7">
            <a:extLst>
              <a:ext uri="{FF2B5EF4-FFF2-40B4-BE49-F238E27FC236}">
                <a16:creationId xmlns:a16="http://schemas.microsoft.com/office/drawing/2014/main" id="{9F7AA5E5-A718-7E43-3C59-5CB300D9303E}"/>
              </a:ext>
            </a:extLst>
          </p:cNvPr>
          <p:cNvSpPr txBox="1"/>
          <p:nvPr/>
        </p:nvSpPr>
        <p:spPr>
          <a:xfrm>
            <a:off x="1109213" y="3429000"/>
            <a:ext cx="3307404" cy="2308324"/>
          </a:xfrm>
          <a:prstGeom prst="rect">
            <a:avLst/>
          </a:prstGeom>
          <a:noFill/>
        </p:spPr>
        <p:txBody>
          <a:bodyPr wrap="square" rtlCol="0">
            <a:spAutoFit/>
          </a:bodyPr>
          <a:lstStyle/>
          <a:p>
            <a:r>
              <a:rPr lang="en-GB" dirty="0"/>
              <a:t>If your child over-responsive, they are avoiding sensory (they NEED less):</a:t>
            </a:r>
          </a:p>
          <a:p>
            <a:pPr marL="285750" indent="-285750">
              <a:buFont typeface="Arial" panose="020B0604020202020204" pitchFamily="34" charset="0"/>
              <a:buChar char="•"/>
            </a:pPr>
            <a:r>
              <a:rPr lang="en-GB" dirty="0"/>
              <a:t>excessively covering ears at loud noises</a:t>
            </a:r>
          </a:p>
          <a:p>
            <a:pPr marL="285750" indent="-285750">
              <a:buFont typeface="Arial" panose="020B0604020202020204" pitchFamily="34" charset="0"/>
              <a:buChar char="•"/>
            </a:pPr>
            <a:r>
              <a:rPr lang="en-GB" dirty="0"/>
              <a:t>Hiding themselves away</a:t>
            </a:r>
          </a:p>
          <a:p>
            <a:pPr marL="285750" indent="-285750">
              <a:buFont typeface="Arial" panose="020B0604020202020204" pitchFamily="34" charset="0"/>
              <a:buChar char="•"/>
            </a:pPr>
            <a:r>
              <a:rPr lang="en-GB" dirty="0"/>
              <a:t>Avoiding touch </a:t>
            </a:r>
          </a:p>
          <a:p>
            <a:pPr marL="285750" indent="-285750">
              <a:buFont typeface="Arial" panose="020B0604020202020204" pitchFamily="34" charset="0"/>
              <a:buChar char="•"/>
            </a:pPr>
            <a:r>
              <a:rPr lang="en-GB" dirty="0"/>
              <a:t>Extreme “picky” eating</a:t>
            </a:r>
          </a:p>
        </p:txBody>
      </p:sp>
    </p:spTree>
    <p:extLst>
      <p:ext uri="{BB962C8B-B14F-4D97-AF65-F5344CB8AC3E}">
        <p14:creationId xmlns:p14="http://schemas.microsoft.com/office/powerpoint/2010/main" val="213687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75455" y="2957445"/>
            <a:ext cx="4755091" cy="448841"/>
          </a:xfrm>
          <a:prstGeom prst="rect">
            <a:avLst/>
          </a:prstGeom>
        </p:spPr>
        <p:txBody>
          <a:bodyPr lIns="0" tIns="0" rIns="0" bIns="0" rtlCol="0" anchor="t">
            <a:spAutoFit/>
          </a:bodyPr>
          <a:lstStyle/>
          <a:p>
            <a:pPr algn="ctr">
              <a:lnSpc>
                <a:spcPts val="3466"/>
              </a:lnSpc>
            </a:pPr>
            <a:r>
              <a:rPr lang="en-US" sz="3466" spc="34" dirty="0">
                <a:solidFill>
                  <a:srgbClr val="0086B3"/>
                </a:solidFill>
                <a:latin typeface="Proxima Nova Bold"/>
              </a:rPr>
              <a:t>Strategies to support</a:t>
            </a:r>
          </a:p>
        </p:txBody>
      </p:sp>
      <p:sp>
        <p:nvSpPr>
          <p:cNvPr id="10" name="Freeform 10"/>
          <p:cNvSpPr/>
          <p:nvPr/>
        </p:nvSpPr>
        <p:spPr>
          <a:xfrm rot="4596961">
            <a:off x="-838837" y="4927756"/>
            <a:ext cx="2377569" cy="2368924"/>
          </a:xfrm>
          <a:custGeom>
            <a:avLst/>
            <a:gdLst/>
            <a:ahLst/>
            <a:cxnLst/>
            <a:rect l="l" t="t" r="r" b="b"/>
            <a:pathLst>
              <a:path w="4389359" h="4373398">
                <a:moveTo>
                  <a:pt x="0" y="0"/>
                </a:moveTo>
                <a:lnTo>
                  <a:pt x="4389359" y="0"/>
                </a:lnTo>
                <a:lnTo>
                  <a:pt x="4389359" y="4373398"/>
                </a:lnTo>
                <a:lnTo>
                  <a:pt x="0" y="4373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975"/>
          </a:p>
        </p:txBody>
      </p:sp>
      <p:sp>
        <p:nvSpPr>
          <p:cNvPr id="11" name="Freeform 11"/>
          <p:cNvSpPr/>
          <p:nvPr/>
        </p:nvSpPr>
        <p:spPr>
          <a:xfrm rot="-1201367">
            <a:off x="224510" y="5750085"/>
            <a:ext cx="1963680" cy="2608753"/>
          </a:xfrm>
          <a:custGeom>
            <a:avLst/>
            <a:gdLst/>
            <a:ahLst/>
            <a:cxnLst/>
            <a:rect l="l" t="t" r="r" b="b"/>
            <a:pathLst>
              <a:path w="3625255" h="4816160">
                <a:moveTo>
                  <a:pt x="0" y="0"/>
                </a:moveTo>
                <a:lnTo>
                  <a:pt x="3625255" y="0"/>
                </a:lnTo>
                <a:lnTo>
                  <a:pt x="3625255" y="4816160"/>
                </a:lnTo>
                <a:lnTo>
                  <a:pt x="0" y="48161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975"/>
          </a:p>
        </p:txBody>
      </p:sp>
      <p:sp>
        <p:nvSpPr>
          <p:cNvPr id="12" name="Freeform 12"/>
          <p:cNvSpPr/>
          <p:nvPr/>
        </p:nvSpPr>
        <p:spPr>
          <a:xfrm rot="10123381">
            <a:off x="8559805" y="-352248"/>
            <a:ext cx="2155906" cy="2228850"/>
          </a:xfrm>
          <a:custGeom>
            <a:avLst/>
            <a:gdLst/>
            <a:ahLst/>
            <a:cxnLst/>
            <a:rect l="l" t="t" r="r" b="b"/>
            <a:pathLst>
              <a:path w="3980134" h="4114800">
                <a:moveTo>
                  <a:pt x="0" y="0"/>
                </a:moveTo>
                <a:lnTo>
                  <a:pt x="3980134" y="0"/>
                </a:lnTo>
                <a:lnTo>
                  <a:pt x="39801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975"/>
          </a:p>
        </p:txBody>
      </p:sp>
      <p:sp>
        <p:nvSpPr>
          <p:cNvPr id="13" name="Freeform 13"/>
          <p:cNvSpPr/>
          <p:nvPr/>
        </p:nvSpPr>
        <p:spPr>
          <a:xfrm rot="-1395011">
            <a:off x="7544520" y="-668927"/>
            <a:ext cx="1476198" cy="1961132"/>
          </a:xfrm>
          <a:custGeom>
            <a:avLst/>
            <a:gdLst/>
            <a:ahLst/>
            <a:cxnLst/>
            <a:rect l="l" t="t" r="r" b="b"/>
            <a:pathLst>
              <a:path w="2725288" h="3620552">
                <a:moveTo>
                  <a:pt x="0" y="0"/>
                </a:moveTo>
                <a:lnTo>
                  <a:pt x="2725289" y="0"/>
                </a:lnTo>
                <a:lnTo>
                  <a:pt x="2725289" y="3620552"/>
                </a:lnTo>
                <a:lnTo>
                  <a:pt x="0" y="36205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975"/>
          </a:p>
        </p:txBody>
      </p:sp>
      <p:pic>
        <p:nvPicPr>
          <p:cNvPr id="14" name="Picture 13" descr="Graphical user interface&#10;&#10;Description automatically generated with medium confidence">
            <a:extLst>
              <a:ext uri="{FF2B5EF4-FFF2-40B4-BE49-F238E27FC236}">
                <a16:creationId xmlns:a16="http://schemas.microsoft.com/office/drawing/2014/main" id="{F1C0E479-B40B-6092-1580-50F2633EA5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0453" y="6108877"/>
            <a:ext cx="1202939" cy="603073"/>
          </a:xfrm>
          <a:prstGeom prst="rect">
            <a:avLst/>
          </a:prstGeom>
        </p:spPr>
      </p:pic>
    </p:spTree>
    <p:extLst>
      <p:ext uri="{BB962C8B-B14F-4D97-AF65-F5344CB8AC3E}">
        <p14:creationId xmlns:p14="http://schemas.microsoft.com/office/powerpoint/2010/main" val="20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4.5|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v2_1 (1)" id="{6103A9EC-94B2-4158-B0E3-4B611EC9A6BC}" vid="{F273D86D-D570-4A64-BD60-85FDDD1FA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3626596-5f1a-4ed0-a7f6-f98cfe1163f2">JNQZYZUMFVY4-1797567310-708</_dlc_DocId>
    <_dlc_DocIdUrl xmlns="33626596-5f1a-4ed0-a7f6-f98cfe1163f2">
      <Url>http://sharepoint.merseycare.nhs.uk/_layouts/DocIdRedir.aspx?ID=JNQZYZUMFVY4-1797567310-708</Url>
      <Description>JNQZYZUMFVY4-1797567310-708</Description>
    </_dlc_DocIdUrl>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91E696C0F01144B5555EBBDF57F36F" ma:contentTypeVersion="1" ma:contentTypeDescription="Create a new document." ma:contentTypeScope="" ma:versionID="f245f8e430eefae8ed4bb2bf92ba878b">
  <xsd:schema xmlns:xsd="http://www.w3.org/2001/XMLSchema" xmlns:xs="http://www.w3.org/2001/XMLSchema" xmlns:p="http://schemas.microsoft.com/office/2006/metadata/properties" xmlns:ns1="http://schemas.microsoft.com/sharepoint/v3" xmlns:ns2="33626596-5f1a-4ed0-a7f6-f98cfe1163f2" targetNamespace="http://schemas.microsoft.com/office/2006/metadata/properties" ma:root="true" ma:fieldsID="2c06363f29a9fc0d4f37155038aeb135" ns1:_="" ns2:_="">
    <xsd:import namespace="http://schemas.microsoft.com/sharepoint/v3"/>
    <xsd:import namespace="33626596-5f1a-4ed0-a7f6-f98cfe1163f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626596-5f1a-4ed0-a7f6-f98cfe1163f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56F32-C0B8-4DBE-8D4D-DAA37458B26A}">
  <ds:schemaRefs>
    <ds:schemaRef ds:uri="http://schemas.microsoft.com/sharepoint/events"/>
  </ds:schemaRefs>
</ds:datastoreItem>
</file>

<file path=customXml/itemProps2.xml><?xml version="1.0" encoding="utf-8"?>
<ds:datastoreItem xmlns:ds="http://schemas.openxmlformats.org/officeDocument/2006/customXml" ds:itemID="{72F479FF-0C9F-4B0F-BF76-5AFEBBA0E41B}">
  <ds:schemaRefs>
    <ds:schemaRef ds:uri="http://schemas.microsoft.com/office/2006/metadata/properties"/>
    <ds:schemaRef ds:uri="http://schemas.microsoft.com/office/infopath/2007/PartnerControls"/>
    <ds:schemaRef ds:uri="33626596-5f1a-4ed0-a7f6-f98cfe1163f2"/>
    <ds:schemaRef ds:uri="http://schemas.microsoft.com/sharepoint/v3"/>
  </ds:schemaRefs>
</ds:datastoreItem>
</file>

<file path=customXml/itemProps3.xml><?xml version="1.0" encoding="utf-8"?>
<ds:datastoreItem xmlns:ds="http://schemas.openxmlformats.org/officeDocument/2006/customXml" ds:itemID="{C1B701BA-FD30-4AA6-B2E7-003DEFD0B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626596-5f1a-4ed0-a7f6-f98cfe116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C2071D-EB8B-4698-9119-10CC8F962B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TotalTime>
  <Words>1960</Words>
  <Application>Microsoft Office PowerPoint</Application>
  <PresentationFormat>A4 Paper (210x297 mm)</PresentationFormat>
  <Paragraphs>216</Paragraphs>
  <Slides>20</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Proxima Nova</vt:lpstr>
      <vt:lpstr>Proxima Nova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wellbeing strategies and support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Ratcliffe</dc:creator>
  <cp:lastModifiedBy>Rebecca Ratcliffe</cp:lastModifiedBy>
  <cp:revision>1</cp:revision>
  <dcterms:created xsi:type="dcterms:W3CDTF">2024-01-15T10:16:16Z</dcterms:created>
  <dcterms:modified xsi:type="dcterms:W3CDTF">2024-01-15T11:28:15Z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c4b6eae2-9823-47a0-9d84-66cae685bda6</vt:lpwstr>
  </property>
  <property fmtid="{D5CDD505-2E9C-101B-9397-08002B2CF9AE}" pid="3" name="ContentTypeId">
    <vt:lpwstr>0x0101004191E696C0F01144B5555EBBDF57F36F</vt:lpwstr>
  </property>
  <property fmtid="{D5CDD505-2E9C-101B-9397-08002B2CF9AE}" pid="4" name="WinDIP File ID">
    <vt:lpwstr>020f2d50-249c-4652-8427-1a2ed356b5ea</vt:lpwstr>
  </property>
</Properties>
</file>