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8"/>
  </p:notesMasterIdLst>
  <p:handoutMasterIdLst>
    <p:handoutMasterId r:id="rId9"/>
  </p:handoutMasterIdLst>
  <p:sldIdLst>
    <p:sldId id="256" r:id="rId2"/>
    <p:sldId id="259" r:id="rId3"/>
    <p:sldId id="260" r:id="rId4"/>
    <p:sldId id="257" r:id="rId5"/>
    <p:sldId id="258" r:id="rId6"/>
    <p:sldId id="261" r:id="rId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298BB60-FEFE-4B92-8433-1DD7F9469090}" type="datetimeFigureOut">
              <a:rPr lang="en-GB" smtClean="0"/>
              <a:t>28/09/2022</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FABEC16-B99B-4B8E-91E3-DA4C1702E046}" type="slidenum">
              <a:rPr lang="en-GB" smtClean="0"/>
              <a:t>‹#›</a:t>
            </a:fld>
            <a:endParaRPr lang="en-GB"/>
          </a:p>
        </p:txBody>
      </p:sp>
    </p:spTree>
    <p:extLst>
      <p:ext uri="{BB962C8B-B14F-4D97-AF65-F5344CB8AC3E}">
        <p14:creationId xmlns:p14="http://schemas.microsoft.com/office/powerpoint/2010/main" val="2586041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F8CE87E-AB82-4BF9-AEFC-5CE138FCDE15}" type="datetimeFigureOut">
              <a:rPr lang="en-GB" smtClean="0"/>
              <a:t>28/09/2022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C6E1D08-8DAD-4188-898C-CA26A221359F}" type="slidenum">
              <a:rPr lang="en-GB" smtClean="0"/>
              <a:t>‹#›</a:t>
            </a:fld>
            <a:endParaRPr lang="en-GB"/>
          </a:p>
        </p:txBody>
      </p:sp>
    </p:spTree>
    <p:extLst>
      <p:ext uri="{BB962C8B-B14F-4D97-AF65-F5344CB8AC3E}">
        <p14:creationId xmlns:p14="http://schemas.microsoft.com/office/powerpoint/2010/main" val="46569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School</a:t>
            </a:r>
            <a:r>
              <a:rPr lang="en-GB" baseline="0" dirty="0" smtClean="0"/>
              <a:t> = learning. Can’t learn unless emotionally stable – what kind of night’s sleep / medical conditions / sensory stimulation / communication / anxiety / etc. Children with additional needs have to cope with a range of factors that can affect their emotional state. So do their parents! Support extended.</a:t>
            </a:r>
            <a:endParaRPr lang="en-GB" dirty="0"/>
          </a:p>
        </p:txBody>
      </p:sp>
      <p:sp>
        <p:nvSpPr>
          <p:cNvPr id="4" name="Slide Number Placeholder 3"/>
          <p:cNvSpPr>
            <a:spLocks noGrp="1"/>
          </p:cNvSpPr>
          <p:nvPr>
            <p:ph type="sldNum" sz="quarter" idx="10"/>
          </p:nvPr>
        </p:nvSpPr>
        <p:spPr/>
        <p:txBody>
          <a:bodyPr/>
          <a:lstStyle/>
          <a:p>
            <a:fld id="{CC6E1D08-8DAD-4188-898C-CA26A221359F}" type="slidenum">
              <a:rPr lang="en-GB" smtClean="0"/>
              <a:t>1</a:t>
            </a:fld>
            <a:endParaRPr lang="en-GB"/>
          </a:p>
        </p:txBody>
      </p:sp>
    </p:spTree>
    <p:extLst>
      <p:ext uri="{BB962C8B-B14F-4D97-AF65-F5344CB8AC3E}">
        <p14:creationId xmlns:p14="http://schemas.microsoft.com/office/powerpoint/2010/main" val="2650953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 2 children are the same,</a:t>
            </a:r>
            <a:r>
              <a:rPr lang="en-GB" baseline="0" dirty="0" smtClean="0"/>
              <a:t> but sharing challenges and solutions with other parents informs your own parenting. Networking gives you insight into other parents’ experiences and often gives you new ‘leads’ in supporting your child. New club in the area / use a service you have just been referred to / have info about a funding option for new equipment for your child / been on a holiday that was particularly SEN friendly. There will always be something new for you to learn as your child’s needs progress / change.</a:t>
            </a:r>
            <a:endParaRPr lang="en-GB" dirty="0"/>
          </a:p>
        </p:txBody>
      </p:sp>
      <p:sp>
        <p:nvSpPr>
          <p:cNvPr id="4" name="Slide Number Placeholder 3"/>
          <p:cNvSpPr>
            <a:spLocks noGrp="1"/>
          </p:cNvSpPr>
          <p:nvPr>
            <p:ph type="sldNum" sz="quarter" idx="10"/>
          </p:nvPr>
        </p:nvSpPr>
        <p:spPr/>
        <p:txBody>
          <a:bodyPr/>
          <a:lstStyle/>
          <a:p>
            <a:fld id="{CC6E1D08-8DAD-4188-898C-CA26A221359F}" type="slidenum">
              <a:rPr lang="en-GB" smtClean="0"/>
              <a:t>2</a:t>
            </a:fld>
            <a:endParaRPr lang="en-GB"/>
          </a:p>
        </p:txBody>
      </p:sp>
    </p:spTree>
    <p:extLst>
      <p:ext uri="{BB962C8B-B14F-4D97-AF65-F5344CB8AC3E}">
        <p14:creationId xmlns:p14="http://schemas.microsoft.com/office/powerpoint/2010/main" val="2911779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 onto Local Offer website here and show how to navigate.</a:t>
            </a:r>
            <a:endParaRPr lang="en-GB" dirty="0"/>
          </a:p>
        </p:txBody>
      </p:sp>
      <p:sp>
        <p:nvSpPr>
          <p:cNvPr id="4" name="Slide Number Placeholder 3"/>
          <p:cNvSpPr>
            <a:spLocks noGrp="1"/>
          </p:cNvSpPr>
          <p:nvPr>
            <p:ph type="sldNum" sz="quarter" idx="10"/>
          </p:nvPr>
        </p:nvSpPr>
        <p:spPr/>
        <p:txBody>
          <a:bodyPr/>
          <a:lstStyle/>
          <a:p>
            <a:fld id="{CC6E1D08-8DAD-4188-898C-CA26A221359F}" type="slidenum">
              <a:rPr lang="en-GB" smtClean="0"/>
              <a:t>3</a:t>
            </a:fld>
            <a:endParaRPr lang="en-GB"/>
          </a:p>
        </p:txBody>
      </p:sp>
    </p:spTree>
    <p:extLst>
      <p:ext uri="{BB962C8B-B14F-4D97-AF65-F5344CB8AC3E}">
        <p14:creationId xmlns:p14="http://schemas.microsoft.com/office/powerpoint/2010/main" val="4201106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Transport</a:t>
            </a:r>
            <a:r>
              <a:rPr lang="en-GB" baseline="0" dirty="0" smtClean="0"/>
              <a:t> = don’t have the opportunity to ‘pop’ into school to chat with staff. Meetings allow for adequate time to be given to your questions / concerns. Review meetings mean you are guaranteed updates on actions agreed – without you having to follow it up.</a:t>
            </a:r>
            <a:endParaRPr lang="en-GB" dirty="0"/>
          </a:p>
        </p:txBody>
      </p:sp>
      <p:sp>
        <p:nvSpPr>
          <p:cNvPr id="4" name="Slide Number Placeholder 3"/>
          <p:cNvSpPr>
            <a:spLocks noGrp="1"/>
          </p:cNvSpPr>
          <p:nvPr>
            <p:ph type="sldNum" sz="quarter" idx="10"/>
          </p:nvPr>
        </p:nvSpPr>
        <p:spPr/>
        <p:txBody>
          <a:bodyPr/>
          <a:lstStyle/>
          <a:p>
            <a:fld id="{CC6E1D08-8DAD-4188-898C-CA26A221359F}" type="slidenum">
              <a:rPr lang="en-GB" smtClean="0"/>
              <a:t>4</a:t>
            </a:fld>
            <a:endParaRPr lang="en-GB"/>
          </a:p>
        </p:txBody>
      </p:sp>
    </p:spTree>
    <p:extLst>
      <p:ext uri="{BB962C8B-B14F-4D97-AF65-F5344CB8AC3E}">
        <p14:creationId xmlns:p14="http://schemas.microsoft.com/office/powerpoint/2010/main" val="4045243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Most common themes of support requests are sleep, behaviour</a:t>
            </a:r>
            <a:r>
              <a:rPr lang="en-GB" smtClean="0"/>
              <a:t>,  communication, diet</a:t>
            </a:r>
            <a:r>
              <a:rPr lang="en-GB" dirty="0" smtClean="0"/>
              <a:t>, respite, emotional</a:t>
            </a:r>
            <a:r>
              <a:rPr lang="en-GB" baseline="0" dirty="0" smtClean="0"/>
              <a:t> support for parents &amp; children.</a:t>
            </a:r>
            <a:endParaRPr lang="en-GB" dirty="0"/>
          </a:p>
        </p:txBody>
      </p:sp>
      <p:sp>
        <p:nvSpPr>
          <p:cNvPr id="4" name="Slide Number Placeholder 3"/>
          <p:cNvSpPr>
            <a:spLocks noGrp="1"/>
          </p:cNvSpPr>
          <p:nvPr>
            <p:ph type="sldNum" sz="quarter" idx="10"/>
          </p:nvPr>
        </p:nvSpPr>
        <p:spPr/>
        <p:txBody>
          <a:bodyPr/>
          <a:lstStyle/>
          <a:p>
            <a:fld id="{CC6E1D08-8DAD-4188-898C-CA26A221359F}" type="slidenum">
              <a:rPr lang="en-GB" smtClean="0"/>
              <a:t>5</a:t>
            </a:fld>
            <a:endParaRPr lang="en-GB"/>
          </a:p>
        </p:txBody>
      </p:sp>
    </p:spTree>
    <p:extLst>
      <p:ext uri="{BB962C8B-B14F-4D97-AF65-F5344CB8AC3E}">
        <p14:creationId xmlns:p14="http://schemas.microsoft.com/office/powerpoint/2010/main" val="425419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6E1D08-8DAD-4188-898C-CA26A221359F}" type="slidenum">
              <a:rPr lang="en-GB" smtClean="0"/>
              <a:t>6</a:t>
            </a:fld>
            <a:endParaRPr lang="en-GB"/>
          </a:p>
        </p:txBody>
      </p:sp>
    </p:spTree>
    <p:extLst>
      <p:ext uri="{BB962C8B-B14F-4D97-AF65-F5344CB8AC3E}">
        <p14:creationId xmlns:p14="http://schemas.microsoft.com/office/powerpoint/2010/main" val="1538998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1C3C5E-0063-4CE7-8F1D-6485FF3AC4FB}"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EB42AE-606E-41FE-AC2A-30DA8D87AE1D}"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1C3C5E-0063-4CE7-8F1D-6485FF3AC4FB}"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EB42AE-606E-41FE-AC2A-30DA8D87AE1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B1C3C5E-0063-4CE7-8F1D-6485FF3AC4FB}"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EB42AE-606E-41FE-AC2A-30DA8D87AE1D}"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1C3C5E-0063-4CE7-8F1D-6485FF3AC4FB}"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EB42AE-606E-41FE-AC2A-30DA8D87AE1D}"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1C3C5E-0063-4CE7-8F1D-6485FF3AC4FB}"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EB42AE-606E-41FE-AC2A-30DA8D87AE1D}"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B1C3C5E-0063-4CE7-8F1D-6485FF3AC4FB}" type="datetimeFigureOut">
              <a:rPr lang="en-GB" smtClean="0"/>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EB42AE-606E-41FE-AC2A-30DA8D87AE1D}"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1C3C5E-0063-4CE7-8F1D-6485FF3AC4FB}" type="datetimeFigureOut">
              <a:rPr lang="en-GB" smtClean="0"/>
              <a:t>28/09/2022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EB42AE-606E-41FE-AC2A-30DA8D87AE1D}"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1C3C5E-0063-4CE7-8F1D-6485FF3AC4FB}" type="datetimeFigureOut">
              <a:rPr lang="en-GB" smtClean="0"/>
              <a:t>28/09/2022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EB42AE-606E-41FE-AC2A-30DA8D87AE1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B1C3C5E-0063-4CE7-8F1D-6485FF3AC4FB}" type="datetimeFigureOut">
              <a:rPr lang="en-GB" smtClean="0"/>
              <a:t>28/09/2022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EB42AE-606E-41FE-AC2A-30DA8D87AE1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B1C3C5E-0063-4CE7-8F1D-6485FF3AC4FB}" type="datetimeFigureOut">
              <a:rPr lang="en-GB" smtClean="0"/>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EB42AE-606E-41FE-AC2A-30DA8D87AE1D}"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1C3C5E-0063-4CE7-8F1D-6485FF3AC4FB}" type="datetimeFigureOut">
              <a:rPr lang="en-GB" smtClean="0"/>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EB42AE-606E-41FE-AC2A-30DA8D87AE1D}"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B1C3C5E-0063-4CE7-8F1D-6485FF3AC4FB}" type="datetimeFigureOut">
              <a:rPr lang="en-GB" smtClean="0"/>
              <a:t>28/09/2022</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6EB42AE-606E-41FE-AC2A-30DA8D87AE1D}"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hyperlink" Target="mailto:louise.green@brookfields.halton.sch.uk"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988840"/>
          </a:xfrm>
        </p:spPr>
        <p:txBody>
          <a:bodyPr>
            <a:normAutofit fontScale="90000"/>
          </a:bodyPr>
          <a:lstStyle/>
          <a:p>
            <a:r>
              <a:rPr lang="en-GB" dirty="0" smtClean="0"/>
              <a:t/>
            </a:r>
            <a:br>
              <a:rPr lang="en-GB" dirty="0" smtClean="0"/>
            </a:br>
            <a:r>
              <a:rPr lang="en-GB" u="sng" dirty="0" smtClean="0">
                <a:solidFill>
                  <a:schemeClr val="tx1"/>
                </a:solidFill>
                <a:latin typeface="Arial Black" panose="020B0A04020102020204" pitchFamily="34" charset="0"/>
              </a:rPr>
              <a:t>Family Support at </a:t>
            </a:r>
            <a:r>
              <a:rPr lang="en-GB" u="sng" dirty="0" err="1" smtClean="0">
                <a:solidFill>
                  <a:schemeClr val="tx1"/>
                </a:solidFill>
                <a:latin typeface="Arial Black" panose="020B0A04020102020204" pitchFamily="34" charset="0"/>
              </a:rPr>
              <a:t>Brookfields</a:t>
            </a:r>
            <a:r>
              <a:rPr lang="en-GB" u="sng" dirty="0" smtClean="0">
                <a:solidFill>
                  <a:schemeClr val="tx1"/>
                </a:solidFill>
                <a:latin typeface="Arial Black" panose="020B0A04020102020204" pitchFamily="34" charset="0"/>
              </a:rPr>
              <a:t> School</a:t>
            </a:r>
            <a:endParaRPr lang="en-GB" u="sng" dirty="0">
              <a:solidFill>
                <a:schemeClr val="tx1"/>
              </a:solidFill>
              <a:latin typeface="Arial Black" panose="020B0A04020102020204" pitchFamily="34" charset="0"/>
            </a:endParaRPr>
          </a:p>
        </p:txBody>
      </p:sp>
      <p:pic>
        <p:nvPicPr>
          <p:cNvPr id="1027" name="Picture 3" descr="Brookfields_Logo_2014 6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5132048"/>
            <a:ext cx="1562100" cy="140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8" name="Picture 4" descr="Shaw Education Trust - CMYK Logo on Dark - 0107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797" y="5517233"/>
            <a:ext cx="1452289" cy="10245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0676" y="2420888"/>
            <a:ext cx="2883024" cy="3294885"/>
          </a:xfrm>
          <a:prstGeom prst="rect">
            <a:avLst/>
          </a:prstGeom>
        </p:spPr>
      </p:pic>
    </p:spTree>
    <p:extLst>
      <p:ext uri="{BB962C8B-B14F-4D97-AF65-F5344CB8AC3E}">
        <p14:creationId xmlns:p14="http://schemas.microsoft.com/office/powerpoint/2010/main" val="3529281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908720"/>
            <a:ext cx="7632848" cy="5570756"/>
          </a:xfrm>
          <a:prstGeom prst="rect">
            <a:avLst/>
          </a:prstGeom>
          <a:noFill/>
        </p:spPr>
        <p:txBody>
          <a:bodyPr wrap="square" rtlCol="0">
            <a:spAutoFit/>
          </a:bodyPr>
          <a:lstStyle/>
          <a:p>
            <a:pPr algn="ctr"/>
            <a:r>
              <a:rPr lang="en-GB" sz="3200" b="1" u="sng" dirty="0" smtClean="0">
                <a:latin typeface="Arial Black" panose="020B0A04020102020204" pitchFamily="34" charset="0"/>
              </a:rPr>
              <a:t>Network, Network, Network!</a:t>
            </a:r>
          </a:p>
          <a:p>
            <a:endParaRPr lang="en-GB" dirty="0"/>
          </a:p>
          <a:p>
            <a:r>
              <a:rPr lang="en-GB" dirty="0" smtClean="0">
                <a:latin typeface="Arial" panose="020B0604020202020204" pitchFamily="34" charset="0"/>
                <a:cs typeface="Arial" panose="020B0604020202020204" pitchFamily="34" charset="0"/>
              </a:rPr>
              <a:t>Having a child with additional needs can be a steep learning curve – new terminology / millions of appointments / different professionals / no sleep!</a:t>
            </a:r>
          </a:p>
          <a:p>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r>
              <a:rPr lang="en-GB" b="1" i="1" dirty="0" smtClean="0">
                <a:latin typeface="Arial" panose="020B0604020202020204" pitchFamily="34" charset="0"/>
                <a:cs typeface="Arial" panose="020B0604020202020204" pitchFamily="34" charset="0"/>
              </a:rPr>
              <a:t>Carers Centre </a:t>
            </a:r>
            <a:r>
              <a:rPr lang="en-GB" i="1" dirty="0" smtClean="0">
                <a:latin typeface="Arial" panose="020B0604020202020204" pitchFamily="34" charset="0"/>
                <a:cs typeface="Arial" panose="020B0604020202020204" pitchFamily="34" charset="0"/>
              </a:rPr>
              <a:t>– newsletters, Young carers, learning opportunities, wellbeing sessions.</a:t>
            </a:r>
            <a:endParaRPr lang="en-GB" i="1" dirty="0">
              <a:latin typeface="Arial" panose="020B0604020202020204" pitchFamily="34" charset="0"/>
              <a:cs typeface="Arial" panose="020B0604020202020204" pitchFamily="34" charset="0"/>
            </a:endParaRPr>
          </a:p>
          <a:p>
            <a:r>
              <a:rPr lang="en-GB" b="1" i="1" dirty="0" smtClean="0">
                <a:latin typeface="Arial" panose="020B0604020202020204" pitchFamily="34" charset="0"/>
                <a:cs typeface="Arial" panose="020B0604020202020204" pitchFamily="34" charset="0"/>
              </a:rPr>
              <a:t>Cheshire Autism Practical Support (</a:t>
            </a:r>
            <a:r>
              <a:rPr lang="en-GB" b="1" i="1" dirty="0" err="1" smtClean="0">
                <a:latin typeface="Arial" panose="020B0604020202020204" pitchFamily="34" charset="0"/>
                <a:cs typeface="Arial" panose="020B0604020202020204" pitchFamily="34" charset="0"/>
              </a:rPr>
              <a:t>ChAPS</a:t>
            </a:r>
            <a:r>
              <a:rPr lang="en-GB" b="1" i="1" dirty="0" smtClean="0">
                <a:latin typeface="Arial" panose="020B0604020202020204" pitchFamily="34" charset="0"/>
                <a:cs typeface="Arial" panose="020B0604020202020204" pitchFamily="34" charset="0"/>
              </a:rPr>
              <a:t>) </a:t>
            </a:r>
            <a:r>
              <a:rPr lang="en-GB" i="1" dirty="0" smtClean="0">
                <a:latin typeface="Arial" panose="020B0604020202020204" pitchFamily="34" charset="0"/>
                <a:cs typeface="Arial" panose="020B0604020202020204" pitchFamily="34" charset="0"/>
              </a:rPr>
              <a:t>– family activities &amp; workshops.</a:t>
            </a:r>
          </a:p>
          <a:p>
            <a:r>
              <a:rPr lang="en-GB" b="1" i="1" dirty="0" smtClean="0">
                <a:latin typeface="Arial" panose="020B0604020202020204" pitchFamily="34" charset="0"/>
                <a:cs typeface="Arial" panose="020B0604020202020204" pitchFamily="34" charset="0"/>
              </a:rPr>
              <a:t>Disabled </a:t>
            </a:r>
            <a:r>
              <a:rPr lang="en-GB" b="1" i="1" dirty="0" err="1" smtClean="0">
                <a:latin typeface="Arial" panose="020B0604020202020204" pitchFamily="34" charset="0"/>
                <a:cs typeface="Arial" panose="020B0604020202020204" pitchFamily="34" charset="0"/>
              </a:rPr>
              <a:t>Childrens</a:t>
            </a:r>
            <a:r>
              <a:rPr lang="en-GB" b="1" i="1" dirty="0" smtClean="0">
                <a:latin typeface="Arial" panose="020B0604020202020204" pitchFamily="34" charset="0"/>
                <a:cs typeface="Arial" panose="020B0604020202020204" pitchFamily="34" charset="0"/>
              </a:rPr>
              <a:t>’ Services </a:t>
            </a:r>
            <a:r>
              <a:rPr lang="en-GB" i="1" dirty="0" smtClean="0">
                <a:latin typeface="Arial" panose="020B0604020202020204" pitchFamily="34" charset="0"/>
                <a:cs typeface="Arial" panose="020B0604020202020204" pitchFamily="34" charset="0"/>
              </a:rPr>
              <a:t> – short breaks support &amp; family activities.</a:t>
            </a:r>
          </a:p>
          <a:p>
            <a:r>
              <a:rPr lang="en-GB" b="1" i="1" dirty="0" err="1" smtClean="0">
                <a:latin typeface="Arial" panose="020B0604020202020204" pitchFamily="34" charset="0"/>
                <a:cs typeface="Arial" panose="020B0604020202020204" pitchFamily="34" charset="0"/>
              </a:rPr>
              <a:t>Brookfields</a:t>
            </a:r>
            <a:r>
              <a:rPr lang="en-GB" b="1" i="1" dirty="0" smtClean="0">
                <a:latin typeface="Arial" panose="020B0604020202020204" pitchFamily="34" charset="0"/>
                <a:cs typeface="Arial" panose="020B0604020202020204" pitchFamily="34" charset="0"/>
              </a:rPr>
              <a:t> School </a:t>
            </a:r>
            <a:r>
              <a:rPr lang="en-GB" i="1" dirty="0" smtClean="0">
                <a:latin typeface="Arial" panose="020B0604020202020204" pitchFamily="34" charset="0"/>
                <a:cs typeface="Arial" panose="020B0604020202020204" pitchFamily="34" charset="0"/>
              </a:rPr>
              <a:t>– </a:t>
            </a:r>
            <a:r>
              <a:rPr lang="en-GB" i="1" dirty="0" smtClean="0">
                <a:latin typeface="Arial" panose="020B0604020202020204" pitchFamily="34" charset="0"/>
                <a:cs typeface="Arial" panose="020B0604020202020204" pitchFamily="34" charset="0"/>
              </a:rPr>
              <a:t>Parents’ </a:t>
            </a:r>
            <a:r>
              <a:rPr lang="en-GB" i="1" dirty="0" smtClean="0">
                <a:latin typeface="Arial" panose="020B0604020202020204" pitchFamily="34" charset="0"/>
                <a:cs typeface="Arial" panose="020B0604020202020204" pitchFamily="34" charset="0"/>
              </a:rPr>
              <a:t>Group, monthly workshops, WhatsApp group, Coffee Mornings.</a:t>
            </a:r>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a:p>
            <a:pPr algn="ctr"/>
            <a:endParaRPr lang="en-GB" b="1" i="1" dirty="0" smtClean="0">
              <a:latin typeface="Arial" panose="020B0604020202020204" pitchFamily="34" charset="0"/>
              <a:cs typeface="Arial" panose="020B0604020202020204" pitchFamily="34" charset="0"/>
            </a:endParaRPr>
          </a:p>
          <a:p>
            <a:pPr algn="ctr"/>
            <a:r>
              <a:rPr lang="en-GB" b="1" i="1" dirty="0" smtClean="0">
                <a:latin typeface="Arial" panose="020B0604020202020204" pitchFamily="34" charset="0"/>
                <a:cs typeface="Arial" panose="020B0604020202020204" pitchFamily="34" charset="0"/>
              </a:rPr>
              <a:t>Facebook, School website (Family Support), Local Offer website.</a:t>
            </a:r>
          </a:p>
          <a:p>
            <a:endParaRPr lang="en-GB" dirty="0"/>
          </a:p>
        </p:txBody>
      </p:sp>
      <p:pic>
        <p:nvPicPr>
          <p:cNvPr id="2050" name="Picture 2" descr="Brookfields_Logo_2014 6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4401" y="0"/>
            <a:ext cx="1339599" cy="1208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681549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1265741"/>
            <a:ext cx="4072006" cy="251025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836712"/>
            <a:ext cx="2153268" cy="3394761"/>
          </a:xfrm>
          <a:prstGeom prst="rect">
            <a:avLst/>
          </a:prstGeom>
        </p:spPr>
      </p:pic>
      <p:pic>
        <p:nvPicPr>
          <p:cNvPr id="3074" name="Picture 2" descr="Brookfields_Logo_2014 6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8344" y="73188"/>
            <a:ext cx="1460848" cy="1318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5145" y="5013176"/>
            <a:ext cx="2956306" cy="1261548"/>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6742" y="4437112"/>
            <a:ext cx="2182160" cy="2035546"/>
          </a:xfrm>
          <a:prstGeom prst="rect">
            <a:avLst/>
          </a:prstGeom>
        </p:spPr>
      </p:pic>
    </p:spTree>
    <p:extLst>
      <p:ext uri="{BB962C8B-B14F-4D97-AF65-F5344CB8AC3E}">
        <p14:creationId xmlns:p14="http://schemas.microsoft.com/office/powerpoint/2010/main" val="1776464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87624" y="692696"/>
            <a:ext cx="6768752" cy="6678751"/>
          </a:xfrm>
          <a:prstGeom prst="rect">
            <a:avLst/>
          </a:prstGeom>
          <a:noFill/>
        </p:spPr>
        <p:txBody>
          <a:bodyPr wrap="square" rtlCol="0">
            <a:spAutoFit/>
          </a:bodyPr>
          <a:lstStyle/>
          <a:p>
            <a:pPr algn="ctr"/>
            <a:r>
              <a:rPr lang="en-GB" sz="3200" b="1" u="sng" dirty="0" smtClean="0">
                <a:latin typeface="Arial Black" panose="020B0A04020102020204" pitchFamily="34" charset="0"/>
              </a:rPr>
              <a:t>In School support</a:t>
            </a:r>
          </a:p>
          <a:p>
            <a:endParaRPr lang="en-GB" b="1" u="sng" dirty="0" smtClean="0"/>
          </a:p>
          <a:p>
            <a:r>
              <a:rPr lang="en-GB" b="1" i="1" dirty="0" smtClean="0">
                <a:latin typeface="Arial" panose="020B0604020202020204" pitchFamily="34" charset="0"/>
                <a:cs typeface="Arial" panose="020B0604020202020204" pitchFamily="34" charset="0"/>
              </a:rPr>
              <a:t>Family Support Meetings </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Share concerns or current issues being faced. </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Refer to support services.</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Provide information / advice.</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Liaise with other professionals on your behalf</a:t>
            </a:r>
          </a:p>
          <a:p>
            <a:endParaRPr lang="en-GB" dirty="0" smtClean="0">
              <a:latin typeface="Arial" panose="020B0604020202020204" pitchFamily="34" charset="0"/>
              <a:cs typeface="Arial" panose="020B0604020202020204" pitchFamily="34" charset="0"/>
            </a:endParaRPr>
          </a:p>
          <a:p>
            <a:r>
              <a:rPr lang="en-GB" b="1" i="1" dirty="0" smtClean="0">
                <a:latin typeface="Arial" panose="020B0604020202020204" pitchFamily="34" charset="0"/>
                <a:cs typeface="Arial" panose="020B0604020202020204" pitchFamily="34" charset="0"/>
              </a:rPr>
              <a:t>MAP (Multi Agency Planning) </a:t>
            </a:r>
            <a:r>
              <a:rPr lang="en-GB" b="1" i="1" dirty="0" smtClean="0">
                <a:latin typeface="Arial" panose="020B0604020202020204" pitchFamily="34" charset="0"/>
                <a:cs typeface="Arial" panose="020B0604020202020204" pitchFamily="34" charset="0"/>
              </a:rPr>
              <a:t>Meetings</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‘Level 2’ support.</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Refer to support services</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Co-ordinate multi agency support.</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Agree a plan and actions.</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Review meetings every 8 -12 weeks.</a:t>
            </a:r>
          </a:p>
          <a:p>
            <a:pPr marL="285750" indent="-285750">
              <a:buFont typeface="Arial" panose="020B0604020202020204" pitchFamily="34" charset="0"/>
              <a:buChar char="•"/>
            </a:pPr>
            <a:endParaRPr lang="en-GB" i="1" dirty="0" smtClean="0">
              <a:latin typeface="Arial" panose="020B0604020202020204" pitchFamily="34" charset="0"/>
              <a:cs typeface="Arial" panose="020B0604020202020204" pitchFamily="34" charset="0"/>
            </a:endParaRPr>
          </a:p>
          <a:p>
            <a:r>
              <a:rPr lang="en-GB" b="1" i="1" dirty="0" smtClean="0">
                <a:latin typeface="Arial" panose="020B0604020202020204" pitchFamily="34" charset="0"/>
                <a:cs typeface="Arial" panose="020B0604020202020204" pitchFamily="34" charset="0"/>
              </a:rPr>
              <a:t>Child In Need </a:t>
            </a:r>
            <a:r>
              <a:rPr lang="en-GB" b="1" i="1" dirty="0" smtClean="0">
                <a:latin typeface="Arial" panose="020B0604020202020204" pitchFamily="34" charset="0"/>
                <a:cs typeface="Arial" panose="020B0604020202020204" pitchFamily="34" charset="0"/>
              </a:rPr>
              <a:t>Meetings (</a:t>
            </a:r>
            <a:r>
              <a:rPr lang="en-GB" b="1" i="1" dirty="0" err="1" smtClean="0">
                <a:latin typeface="Arial" panose="020B0604020202020204" pitchFamily="34" charset="0"/>
                <a:cs typeface="Arial" panose="020B0604020202020204" pitchFamily="34" charset="0"/>
              </a:rPr>
              <a:t>CiN</a:t>
            </a:r>
            <a:r>
              <a:rPr lang="en-GB" b="1" i="1" dirty="0" smtClean="0">
                <a:latin typeface="Arial" panose="020B0604020202020204" pitchFamily="34" charset="0"/>
                <a:cs typeface="Arial" panose="020B0604020202020204" pitchFamily="34" charset="0"/>
              </a:rPr>
              <a:t>)</a:t>
            </a:r>
            <a:endParaRPr lang="en-GB" b="1" i="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Similar to </a:t>
            </a:r>
            <a:r>
              <a:rPr lang="en-GB" dirty="0" smtClean="0">
                <a:latin typeface="Arial" panose="020B0604020202020204" pitchFamily="34" charset="0"/>
                <a:cs typeface="Arial" panose="020B0604020202020204" pitchFamily="34" charset="0"/>
              </a:rPr>
              <a:t>MAP</a:t>
            </a:r>
            <a:r>
              <a:rPr lang="en-GB"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meetings, but meetings led by a Social Worker.</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Required for ‘Level 3’ support, including overnight short breaks.</a:t>
            </a:r>
          </a:p>
          <a:p>
            <a:endParaRPr lang="en-GB" dirty="0"/>
          </a:p>
          <a:p>
            <a:endParaRPr lang="en-GB" dirty="0" smtClean="0"/>
          </a:p>
          <a:p>
            <a:endParaRPr lang="en-GB" dirty="0"/>
          </a:p>
        </p:txBody>
      </p:sp>
      <p:pic>
        <p:nvPicPr>
          <p:cNvPr id="4098" name="Picture 2" descr="Brookfields_Logo_2014 6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1900" y="31603"/>
            <a:ext cx="1562100" cy="140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754095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89360"/>
            <a:ext cx="15753313" cy="4811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928" y="1333376"/>
            <a:ext cx="16663908" cy="4523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99592" y="332656"/>
            <a:ext cx="6984776" cy="584775"/>
          </a:xfrm>
          <a:prstGeom prst="rect">
            <a:avLst/>
          </a:prstGeom>
          <a:noFill/>
        </p:spPr>
        <p:txBody>
          <a:bodyPr wrap="square" rtlCol="0">
            <a:spAutoFit/>
          </a:bodyPr>
          <a:lstStyle/>
          <a:p>
            <a:pPr algn="ctr"/>
            <a:r>
              <a:rPr lang="en-GB" sz="3200" u="sng" dirty="0" smtClean="0">
                <a:latin typeface="Arial Black" panose="020B0A04020102020204" pitchFamily="34" charset="0"/>
              </a:rPr>
              <a:t>Types of support available:</a:t>
            </a:r>
            <a:endParaRPr lang="en-GB" sz="3200" u="sng" dirty="0">
              <a:latin typeface="Arial Black" panose="020B0A04020102020204" pitchFamily="34" charset="0"/>
            </a:endParaRPr>
          </a:p>
        </p:txBody>
      </p:sp>
      <p:pic>
        <p:nvPicPr>
          <p:cNvPr id="5122" name="Picture 2" descr="Brookfields_Logo_2014 6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7940" y="0"/>
            <a:ext cx="1516060" cy="1368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75033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4787" y="2420888"/>
            <a:ext cx="6192687" cy="1477328"/>
          </a:xfrm>
          <a:prstGeom prst="rect">
            <a:avLst/>
          </a:prstGeom>
        </p:spPr>
        <p:txBody>
          <a:bodyPr wrap="square">
            <a:spAutoFit/>
          </a:bodyPr>
          <a:lstStyle/>
          <a:p>
            <a:r>
              <a:rPr lang="en-GB" i="1" dirty="0" smtClean="0">
                <a:solidFill>
                  <a:prstClr val="black"/>
                </a:solidFill>
                <a:latin typeface="Arial" panose="020B0604020202020204" pitchFamily="34" charset="0"/>
                <a:cs typeface="Arial" panose="020B0604020202020204" pitchFamily="34" charset="0"/>
              </a:rPr>
              <a:t>Louise’s work phone - 07825 088621</a:t>
            </a:r>
          </a:p>
          <a:p>
            <a:endParaRPr lang="en-GB" i="1" dirty="0">
              <a:solidFill>
                <a:prstClr val="black"/>
              </a:solidFill>
              <a:latin typeface="Arial" panose="020B0604020202020204" pitchFamily="34" charset="0"/>
              <a:cs typeface="Arial" panose="020B0604020202020204" pitchFamily="34" charset="0"/>
            </a:endParaRPr>
          </a:p>
          <a:p>
            <a:r>
              <a:rPr lang="en-GB" i="1" dirty="0" smtClean="0">
                <a:solidFill>
                  <a:prstClr val="black"/>
                </a:solidFill>
                <a:latin typeface="Arial" panose="020B0604020202020204" pitchFamily="34" charset="0"/>
                <a:cs typeface="Arial" panose="020B0604020202020204" pitchFamily="34" charset="0"/>
              </a:rPr>
              <a:t>Email: </a:t>
            </a:r>
            <a:r>
              <a:rPr lang="en-GB" i="1" dirty="0" smtClean="0">
                <a:solidFill>
                  <a:prstClr val="black"/>
                </a:solidFill>
                <a:latin typeface="Arial" panose="020B0604020202020204" pitchFamily="34" charset="0"/>
                <a:cs typeface="Arial" panose="020B0604020202020204" pitchFamily="34" charset="0"/>
                <a:hlinkClick r:id="rId3"/>
              </a:rPr>
              <a:t>louise.green@brookfields.halton.sch.uk</a:t>
            </a:r>
            <a:endParaRPr lang="en-GB" i="1" dirty="0" smtClean="0">
              <a:solidFill>
                <a:prstClr val="black"/>
              </a:solidFill>
              <a:latin typeface="Arial" panose="020B0604020202020204" pitchFamily="34" charset="0"/>
              <a:cs typeface="Arial" panose="020B0604020202020204" pitchFamily="34" charset="0"/>
            </a:endParaRPr>
          </a:p>
          <a:p>
            <a:endParaRPr lang="en-GB" i="1" dirty="0">
              <a:solidFill>
                <a:prstClr val="black"/>
              </a:solidFill>
              <a:latin typeface="Arial" panose="020B0604020202020204" pitchFamily="34" charset="0"/>
              <a:cs typeface="Arial" panose="020B0604020202020204" pitchFamily="34" charset="0"/>
            </a:endParaRPr>
          </a:p>
          <a:p>
            <a:r>
              <a:rPr lang="en-GB" i="1" dirty="0" smtClean="0">
                <a:solidFill>
                  <a:prstClr val="black"/>
                </a:solidFill>
                <a:latin typeface="Arial" panose="020B0604020202020204" pitchFamily="34" charset="0"/>
                <a:cs typeface="Arial" panose="020B0604020202020204" pitchFamily="34" charset="0"/>
              </a:rPr>
              <a:t>School number: 0151 424 4329 </a:t>
            </a:r>
            <a:endParaRPr lang="en-GB" dirty="0"/>
          </a:p>
        </p:txBody>
      </p:sp>
      <p:pic>
        <p:nvPicPr>
          <p:cNvPr id="6146" name="Picture 2" descr="Brookfields_Logo_2014 6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1900" y="0"/>
            <a:ext cx="1562100" cy="140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5289307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10393</TotalTime>
  <Words>471</Words>
  <Application>Microsoft Office PowerPoint</Application>
  <PresentationFormat>On-screen Show (4:3)</PresentationFormat>
  <Paragraphs>51</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Arial Black</vt:lpstr>
      <vt:lpstr>Calibri</vt:lpstr>
      <vt:lpstr>Candara</vt:lpstr>
      <vt:lpstr>Symbol</vt:lpstr>
      <vt:lpstr>Waveform</vt:lpstr>
      <vt:lpstr> Family Support at Brookfields School</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Support at Brookfields</dc:title>
  <dc:creator>Louise Smith</dc:creator>
  <cp:lastModifiedBy>Louise Green</cp:lastModifiedBy>
  <cp:revision>38</cp:revision>
  <cp:lastPrinted>2021-09-27T10:13:03Z</cp:lastPrinted>
  <dcterms:created xsi:type="dcterms:W3CDTF">2017-12-05T10:14:30Z</dcterms:created>
  <dcterms:modified xsi:type="dcterms:W3CDTF">2022-09-28T13:39:55Z</dcterms:modified>
</cp:coreProperties>
</file>