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05" r:id="rId2"/>
    <p:sldId id="258" r:id="rId3"/>
    <p:sldId id="315" r:id="rId4"/>
    <p:sldId id="317" r:id="rId5"/>
    <p:sldId id="318" r:id="rId6"/>
    <p:sldId id="289" r:id="rId7"/>
    <p:sldId id="295" r:id="rId8"/>
    <p:sldId id="307" r:id="rId9"/>
    <p:sldId id="290" r:id="rId10"/>
    <p:sldId id="296" r:id="rId11"/>
    <p:sldId id="306" r:id="rId12"/>
    <p:sldId id="291" r:id="rId13"/>
    <p:sldId id="297" r:id="rId14"/>
    <p:sldId id="292" r:id="rId15"/>
    <p:sldId id="312" r:id="rId16"/>
    <p:sldId id="308" r:id="rId17"/>
    <p:sldId id="319" r:id="rId18"/>
    <p:sldId id="320" r:id="rId19"/>
    <p:sldId id="316" r:id="rId20"/>
    <p:sldId id="267" r:id="rId21"/>
  </p:sldIdLst>
  <p:sldSz cx="9144000" cy="6858000" type="screen4x3"/>
  <p:notesSz cx="6858000" cy="9144000"/>
  <p:embeddedFontLst>
    <p:embeddedFont>
      <p:font typeface="Roboto" panose="020B0604020202020204" charset="0"/>
      <p:regular r:id="rId24"/>
      <p:bold r:id="rId25"/>
      <p:italic r:id="rId26"/>
      <p:boldItalic r:id="rId27"/>
    </p:embeddedFont>
    <p:embeddedFont>
      <p:font typeface="Twinkl" panose="020B0604020202020204" charset="0"/>
      <p:regular r:id="rId28"/>
      <p:bold r:id="rId2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195"/>
    <a:srgbClr val="2AB7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0" autoAdjust="0"/>
    <p:restoredTop sz="94660"/>
  </p:normalViewPr>
  <p:slideViewPr>
    <p:cSldViewPr>
      <p:cViewPr varScale="1">
        <p:scale>
          <a:sx n="72" d="100"/>
          <a:sy n="72" d="100"/>
        </p:scale>
        <p:origin x="1464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E3788E-EFB2-2944-88E6-BC39BB0618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 dirty="0">
              <a:latin typeface="Roboto" panose="020000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4AB8A5-7C1D-E245-9604-1056DF4E90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0B5D6123-09F3-E34D-B48B-541D1D781819}" type="datetimeFigureOut">
              <a:rPr lang="en-GB">
                <a:latin typeface="Roboto" panose="02000000000000000000" pitchFamily="2" charset="0"/>
              </a:rPr>
              <a:pPr>
                <a:defRPr/>
              </a:pPr>
              <a:t>31/01/2021</a:t>
            </a:fld>
            <a:endParaRPr lang="en-GB" dirty="0">
              <a:latin typeface="Roboto" panose="020000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16A90E-A75A-7D48-94C2-2FF9E59AA1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 dirty="0">
              <a:latin typeface="Roboto" panose="020000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A6539F-4DB9-424A-83B3-4AFA2C5CCC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B3CE0D3B-64F9-ED4B-B54B-70604A8FF658}" type="slidenum">
              <a:rPr lang="en-GB" altLang="en-US">
                <a:latin typeface="Roboto" panose="02000000000000000000" pitchFamily="2" charset="0"/>
              </a:rPr>
              <a:pPr>
                <a:defRPr/>
              </a:pPr>
              <a:t>‹#›</a:t>
            </a:fld>
            <a:endParaRPr lang="en-GB" altLang="en-US" dirty="0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CCE54D-4803-2C4D-BB8E-0E50A77C00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Roboto" panose="02000000000000000000" pitchFamily="2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10C23B-DFF4-7E4F-866A-22BCB8DE1F3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Roboto" panose="02000000000000000000" pitchFamily="2" charset="0"/>
              </a:defRPr>
            </a:lvl1pPr>
          </a:lstStyle>
          <a:p>
            <a:pPr>
              <a:defRPr/>
            </a:pPr>
            <a:fld id="{029E0D66-2DBF-C348-AE7B-BE191D74F231}" type="datetimeFigureOut">
              <a:rPr lang="en-GB" smtClean="0"/>
              <a:pPr>
                <a:defRPr/>
              </a:pPr>
              <a:t>31/01/2021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695EF84-4F72-B14E-88D4-9FCF9329B5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0736D60-DA12-B947-993A-F336EEB9E5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F2B0C-3CC5-3546-94C3-FB26279C4E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Roboto" panose="02000000000000000000" pitchFamily="2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F7C4B-875B-DE43-BA0A-850845BE8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latin typeface="Roboto" panose="02000000000000000000" pitchFamily="2" charset="0"/>
              </a:defRPr>
            </a:lvl1pPr>
          </a:lstStyle>
          <a:p>
            <a:pPr>
              <a:defRPr/>
            </a:pPr>
            <a:fld id="{F28D91A3-CAB2-DE47-91A3-BE1F6BCF99E1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twinkl-life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twinkl-life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it Title Slide">
    <p:bg>
      <p:bgPr>
        <a:solidFill>
          <a:srgbClr val="31B7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27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2EAADD4-54AD-6346-AE16-E86C87213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82A7FE37-30A5-BD49-8321-9F0E87BA243E}"/>
              </a:ext>
            </a:extLst>
          </p:cNvPr>
          <p:cNvSpPr/>
          <p:nvPr userDrawn="1"/>
        </p:nvSpPr>
        <p:spPr>
          <a:xfrm>
            <a:off x="4114800" y="5572125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38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F60D715-1583-4145-BDCE-716C844CCF5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5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129FD6E-7843-4D43-AFBB-2DC52EFEF8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354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65718D5-5BFB-F046-906A-E8DFC23FEA6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5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 b="0" i="0">
                <a:latin typeface="Twinkl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878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47161516-E714-D947-9E72-902948BC4DC8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908F473E-3D7A-D54A-B29F-68020A4FC49A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7831385-355E-A043-AFC9-F0E9330C887F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22FA32-9C73-3A4E-8759-E61B311A171C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6083D750-6B97-5043-A246-2C57AF4F9F63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9193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DC3D923-9AF8-2940-AC2C-B6432782EE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1967A209-127A-9F45-B153-5EB5916CFCF2}"/>
              </a:ext>
            </a:extLst>
          </p:cNvPr>
          <p:cNvSpPr/>
          <p:nvPr userDrawn="1"/>
        </p:nvSpPr>
        <p:spPr>
          <a:xfrm>
            <a:off x="4114800" y="29718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45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83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EC8B190-EFBB-8049-AEE8-36324F7D84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F78B2EE-D8CD-CF40-95A0-450F08FD44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69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rgbClr val="1C1C1C"/>
          </a:solidFill>
          <a:latin typeface="Twinkl" pitchFamily="50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b="0" i="0" kern="1200">
          <a:solidFill>
            <a:srgbClr val="1C1C1C"/>
          </a:solidFill>
          <a:latin typeface="Twinkl" pitchFamily="50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0" i="0" kern="1200">
          <a:solidFill>
            <a:srgbClr val="1C1C1C"/>
          </a:solidFill>
          <a:latin typeface="Twinkl" pitchFamily="50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0" i="0" kern="1200">
          <a:solidFill>
            <a:srgbClr val="1C1C1C"/>
          </a:solidFill>
          <a:latin typeface="Twinkl" pitchFamily="50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b="0" i="0" kern="1200">
          <a:solidFill>
            <a:srgbClr val="1C1C1C"/>
          </a:solidFill>
          <a:latin typeface="Twinkl" pitchFamily="50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she-association.org.uk/curriculum-and-resources/resources/programme-study-pshe-education-key-stages-1%E2%80%935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she-association.org.uk/curriculum-and-resources/resources/programme-study-pshe-education-key-stages-1%E2%80%935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96C963-26E7-7243-9E45-023E72A12B77}"/>
              </a:ext>
            </a:extLst>
          </p:cNvPr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F13419-37C4-E548-B9F3-E6CF8D8EFAE0}"/>
              </a:ext>
            </a:extLst>
          </p:cNvPr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" name="TextBox 3">
            <a:extLst>
              <a:ext uri="{FF2B5EF4-FFF2-40B4-BE49-F238E27FC236}">
                <a16:creationId xmlns:a16="http://schemas.microsoft.com/office/drawing/2014/main" id="{C5F321B5-89D6-0645-98A6-8B7A6C9CA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9963" y="6467475"/>
            <a:ext cx="46640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PSHE and Citizenship | KS1 | Living in the Wider World | Money Matters | Want or Need? |  Lesson 5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444698D5-EE0C-A543-9765-A748E4A88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5550" y="1050925"/>
            <a:ext cx="16129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Placeholder 16">
            <a:extLst>
              <a:ext uri="{FF2B5EF4-FFF2-40B4-BE49-F238E27FC236}">
                <a16:creationId xmlns:a16="http://schemas.microsoft.com/office/drawing/2014/main" id="{B1706EB4-DD2A-B146-A0DF-9A8BA9BC6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3200400"/>
            <a:ext cx="7200900" cy="54292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Living in the Wider World | Money Matters</a:t>
            </a:r>
          </a:p>
        </p:txBody>
      </p:sp>
      <p:sp>
        <p:nvSpPr>
          <p:cNvPr id="9222" name="Title 17">
            <a:extLst>
              <a:ext uri="{FF2B5EF4-FFF2-40B4-BE49-F238E27FC236}">
                <a16:creationId xmlns:a16="http://schemas.microsoft.com/office/drawing/2014/main" id="{61D124D9-9992-E241-B7B4-B34154B9D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359025"/>
            <a:ext cx="7632700" cy="6556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PSHE and Citizenship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0BDDCB67-8379-7E47-9869-BE87A6CC3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92150"/>
            <a:ext cx="8220075" cy="636588"/>
          </a:xfrm>
          <a:prstGeom prst="roundRect">
            <a:avLst>
              <a:gd name="adj" fmla="val 9639"/>
            </a:avLst>
          </a:prstGeom>
          <a:noFill/>
          <a:ln>
            <a:noFill/>
          </a:ln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  <a:ea typeface="Roboto" panose="02000000000000000000" pitchFamily="2" charset="0"/>
              </a:rPr>
              <a:t>Sort It Out!</a:t>
            </a:r>
          </a:p>
        </p:txBody>
      </p:sp>
      <p:pic>
        <p:nvPicPr>
          <p:cNvPr id="16386" name="Group Work">
            <a:extLst>
              <a:ext uri="{FF2B5EF4-FFF2-40B4-BE49-F238E27FC236}">
                <a16:creationId xmlns:a16="http://schemas.microsoft.com/office/drawing/2014/main" id="{2C0FBBD1-DD04-2B43-8309-2731C127B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542925"/>
            <a:ext cx="863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3">
            <a:extLst>
              <a:ext uri="{FF2B5EF4-FFF2-40B4-BE49-F238E27FC236}">
                <a16:creationId xmlns:a16="http://schemas.microsoft.com/office/drawing/2014/main" id="{D0E8AB31-4A5B-4C4A-B257-428228CBE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484313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ea typeface="Roboto" panose="02000000000000000000" pitchFamily="2" charset="0"/>
              </a:rPr>
              <a:t>You are now going to work in small groups to sort items into two groups - those we ‘want’ and those we ‘need’. They can be sorted however you choose, but try to make sure everyone in your group agrees with where each item is put.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7C4A3B3-FBA0-C843-B50D-5A12E83717AE}"/>
              </a:ext>
            </a:extLst>
          </p:cNvPr>
          <p:cNvSpPr/>
          <p:nvPr/>
        </p:nvSpPr>
        <p:spPr>
          <a:xfrm>
            <a:off x="4906963" y="2786063"/>
            <a:ext cx="3489325" cy="348773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D30DCC5-A752-EC47-A925-62CBD74ED296}"/>
              </a:ext>
            </a:extLst>
          </p:cNvPr>
          <p:cNvSpPr/>
          <p:nvPr/>
        </p:nvSpPr>
        <p:spPr>
          <a:xfrm>
            <a:off x="796925" y="2816225"/>
            <a:ext cx="3487738" cy="34893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6390" name="TextBox 12">
            <a:extLst>
              <a:ext uri="{FF2B5EF4-FFF2-40B4-BE49-F238E27FC236}">
                <a16:creationId xmlns:a16="http://schemas.microsoft.com/office/drawing/2014/main" id="{DC319E05-7DA9-0040-9DB7-D2DCB9E5B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075" y="3014663"/>
            <a:ext cx="11160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chemeClr val="tx1"/>
                </a:solidFill>
                <a:ea typeface="Roboto" panose="02000000000000000000" pitchFamily="2" charset="0"/>
              </a:rPr>
              <a:t>want</a:t>
            </a:r>
          </a:p>
        </p:txBody>
      </p:sp>
      <p:sp>
        <p:nvSpPr>
          <p:cNvPr id="16391" name="TextBox 13">
            <a:extLst>
              <a:ext uri="{FF2B5EF4-FFF2-40B4-BE49-F238E27FC236}">
                <a16:creationId xmlns:a16="http://schemas.microsoft.com/office/drawing/2014/main" id="{236481D3-83D2-1C43-9B40-21ABE93FD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050" y="3014663"/>
            <a:ext cx="10150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chemeClr val="tx1"/>
                </a:solidFill>
                <a:ea typeface="Roboto" panose="02000000000000000000" pitchFamily="2" charset="0"/>
              </a:rPr>
              <a:t>need</a:t>
            </a:r>
            <a:endParaRPr lang="en-GB" altLang="en-US" sz="2800" dirty="0">
              <a:solidFill>
                <a:schemeClr val="tx1"/>
              </a:solidFill>
              <a:ea typeface="Roboto" panose="02000000000000000000" pitchFamily="2" charset="0"/>
            </a:endParaRPr>
          </a:p>
        </p:txBody>
      </p:sp>
      <p:pic>
        <p:nvPicPr>
          <p:cNvPr id="4" name="Picture 3" descr="A picture containing toy, room, drawing&#10;&#10;Description automatically generated">
            <a:extLst>
              <a:ext uri="{FF2B5EF4-FFF2-40B4-BE49-F238E27FC236}">
                <a16:creationId xmlns:a16="http://schemas.microsoft.com/office/drawing/2014/main" id="{0C3323FF-FDC6-9144-935D-8EF468CCB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4856163"/>
            <a:ext cx="2674938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picture containing sitting, front, food, glass&#10;&#10;Description automatically generated">
            <a:extLst>
              <a:ext uri="{FF2B5EF4-FFF2-40B4-BE49-F238E27FC236}">
                <a16:creationId xmlns:a16="http://schemas.microsoft.com/office/drawing/2014/main" id="{621A190E-B3D4-5F4A-BDF6-34354FAFC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788" y="4560888"/>
            <a:ext cx="121126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96CD7250-6509-E446-97DE-FF4CF9C94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92150"/>
            <a:ext cx="8220075" cy="636588"/>
          </a:xfrm>
          <a:prstGeom prst="roundRect">
            <a:avLst>
              <a:gd name="adj" fmla="val 9639"/>
            </a:avLst>
          </a:prstGeom>
          <a:noFill/>
          <a:ln>
            <a:noFill/>
          </a:ln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  <a:ea typeface="Roboto" panose="02000000000000000000" pitchFamily="2" charset="0"/>
              </a:rPr>
              <a:t>How Did You Decide?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16EE88-38D7-1843-98F9-6FC6DF3AA74A}"/>
              </a:ext>
            </a:extLst>
          </p:cNvPr>
          <p:cNvGrpSpPr>
            <a:grpSpLocks/>
          </p:cNvGrpSpPr>
          <p:nvPr/>
        </p:nvGrpSpPr>
        <p:grpSpPr bwMode="auto">
          <a:xfrm>
            <a:off x="863600" y="4065588"/>
            <a:ext cx="1570038" cy="1570037"/>
            <a:chOff x="4788025" y="4522833"/>
            <a:chExt cx="1569992" cy="1569992"/>
          </a:xfrm>
        </p:grpSpPr>
        <p:sp>
          <p:nvSpPr>
            <p:cNvPr id="4" name="Oval 3">
              <a:hlinkClick r:id="rId2" action="ppaction://hlinksldjump"/>
              <a:extLst>
                <a:ext uri="{FF2B5EF4-FFF2-40B4-BE49-F238E27FC236}">
                  <a16:creationId xmlns:a16="http://schemas.microsoft.com/office/drawing/2014/main" id="{74B57C4C-24CA-474B-B3C2-D0A952BB208F}"/>
                </a:ext>
              </a:extLst>
            </p:cNvPr>
            <p:cNvSpPr/>
            <p:nvPr/>
          </p:nvSpPr>
          <p:spPr>
            <a:xfrm>
              <a:off x="4788025" y="4522833"/>
              <a:ext cx="1569992" cy="15699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7419" name="Rectangle 4">
              <a:hlinkClick r:id="rId2" action="ppaction://hlinksldjump"/>
              <a:extLst>
                <a:ext uri="{FF2B5EF4-FFF2-40B4-BE49-F238E27FC236}">
                  <a16:creationId xmlns:a16="http://schemas.microsoft.com/office/drawing/2014/main" id="{FD84DD07-84F0-BC42-939A-09EE68A960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8025" y="5184718"/>
              <a:ext cx="15699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solidFill>
                    <a:schemeClr val="bg1"/>
                  </a:solidFill>
                  <a:ea typeface="Roboto" panose="02000000000000000000" pitchFamily="2" charset="0"/>
                </a:rPr>
                <a:t>Consolidating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AA72D42-FA4D-DE42-8A26-59596C2610B0}"/>
              </a:ext>
            </a:extLst>
          </p:cNvPr>
          <p:cNvGrpSpPr>
            <a:grpSpLocks/>
          </p:cNvGrpSpPr>
          <p:nvPr/>
        </p:nvGrpSpPr>
        <p:grpSpPr bwMode="auto">
          <a:xfrm>
            <a:off x="6724650" y="4065588"/>
            <a:ext cx="1577975" cy="1570037"/>
            <a:chOff x="6574042" y="4512842"/>
            <a:chExt cx="1577281" cy="1569992"/>
          </a:xfrm>
        </p:grpSpPr>
        <p:sp>
          <p:nvSpPr>
            <p:cNvPr id="7" name="Oval 6">
              <a:hlinkClick r:id="rId3" action="ppaction://hlinksldjump"/>
              <a:extLst>
                <a:ext uri="{FF2B5EF4-FFF2-40B4-BE49-F238E27FC236}">
                  <a16:creationId xmlns:a16="http://schemas.microsoft.com/office/drawing/2014/main" id="{AB42B3A7-4904-2741-8B16-66E75CCAE0BC}"/>
                </a:ext>
              </a:extLst>
            </p:cNvPr>
            <p:cNvSpPr/>
            <p:nvPr/>
          </p:nvSpPr>
          <p:spPr>
            <a:xfrm>
              <a:off x="6574042" y="4512842"/>
              <a:ext cx="1569347" cy="15699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7417" name="Rectangle 7">
              <a:hlinkClick r:id="rId3" action="ppaction://hlinksldjump"/>
              <a:extLst>
                <a:ext uri="{FF2B5EF4-FFF2-40B4-BE49-F238E27FC236}">
                  <a16:creationId xmlns:a16="http://schemas.microsoft.com/office/drawing/2014/main" id="{D0DE9133-F789-8C4E-8379-89D207DB9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1331" y="5184718"/>
              <a:ext cx="15699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solidFill>
                    <a:schemeClr val="bg1"/>
                  </a:solidFill>
                  <a:ea typeface="Roboto" panose="02000000000000000000" pitchFamily="2" charset="0"/>
                </a:rPr>
                <a:t>Reflecting </a:t>
              </a:r>
            </a:p>
          </p:txBody>
        </p:sp>
      </p:grpSp>
      <p:pic>
        <p:nvPicPr>
          <p:cNvPr id="17412" name="Whole Class">
            <a:extLst>
              <a:ext uri="{FF2B5EF4-FFF2-40B4-BE49-F238E27FC236}">
                <a16:creationId xmlns:a16="http://schemas.microsoft.com/office/drawing/2014/main" id="{F73249D0-BBD2-4341-9074-CC09EBDE9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325" y="542925"/>
            <a:ext cx="12382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4A75B31-0BEE-544D-9A1B-0BF59B59455D}"/>
              </a:ext>
            </a:extLst>
          </p:cNvPr>
          <p:cNvSpPr/>
          <p:nvPr/>
        </p:nvSpPr>
        <p:spPr>
          <a:xfrm>
            <a:off x="606425" y="1479550"/>
            <a:ext cx="7921625" cy="11525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We are now going to see how other groups decided to sort their items. Walk slowly around the classroom and look at the way other groups have completed their task.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7BC6F88-B112-DD46-9929-65C26F67C561}"/>
              </a:ext>
            </a:extLst>
          </p:cNvPr>
          <p:cNvSpPr/>
          <p:nvPr/>
        </p:nvSpPr>
        <p:spPr>
          <a:xfrm>
            <a:off x="1647825" y="2865438"/>
            <a:ext cx="5838825" cy="504825"/>
          </a:xfrm>
          <a:prstGeom prst="round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Is it similar to your sorting? Why do you think this is?</a:t>
            </a:r>
          </a:p>
        </p:txBody>
      </p:sp>
      <p:pic>
        <p:nvPicPr>
          <p:cNvPr id="17415" name="Picture 7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F6BBFE4-DBA6-334D-B062-F3636E260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1200" y="3635375"/>
            <a:ext cx="2743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20">
            <a:extLst>
              <a:ext uri="{FF2B5EF4-FFF2-40B4-BE49-F238E27FC236}">
                <a16:creationId xmlns:a16="http://schemas.microsoft.com/office/drawing/2014/main" id="{E60014D9-34D1-964C-8F13-FC62D39406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36563"/>
            <a:ext cx="8220075" cy="5584825"/>
          </a:xfrm>
          <a:prstGeom prst="roundRect">
            <a:avLst>
              <a:gd name="adj" fmla="val 2204"/>
            </a:avLst>
          </a:prstGeom>
        </p:spPr>
        <p:txBody>
          <a:bodyPr/>
          <a:lstStyle/>
          <a:p>
            <a:pPr eaLnBrk="1" hangingPunct="1"/>
            <a:r>
              <a:rPr lang="en-GB" altLang="en-US" sz="5400" b="1" dirty="0">
                <a:latin typeface="Twinkl" pitchFamily="2" charset="77"/>
              </a:rPr>
              <a:t>Consolidating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307769D1-881A-4D47-89B0-F4ED65283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92150"/>
            <a:ext cx="8220075" cy="636588"/>
          </a:xfrm>
          <a:prstGeom prst="roundRect">
            <a:avLst>
              <a:gd name="adj" fmla="val 9639"/>
            </a:avLst>
          </a:prstGeom>
          <a:noFill/>
          <a:ln>
            <a:noFill/>
          </a:ln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  <a:ea typeface="Roboto" panose="02000000000000000000" pitchFamily="2" charset="0"/>
              </a:rPr>
              <a:t>What Would You Buy?</a:t>
            </a:r>
          </a:p>
        </p:txBody>
      </p:sp>
      <p:pic>
        <p:nvPicPr>
          <p:cNvPr id="19458" name="Individual Work">
            <a:extLst>
              <a:ext uri="{FF2B5EF4-FFF2-40B4-BE49-F238E27FC236}">
                <a16:creationId xmlns:a16="http://schemas.microsoft.com/office/drawing/2014/main" id="{F4A917CE-6392-0547-9620-9CB38342B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542925"/>
            <a:ext cx="863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C2F9D2-F572-144A-A3EE-58C4590F970E}"/>
              </a:ext>
            </a:extLst>
          </p:cNvPr>
          <p:cNvSpPr/>
          <p:nvPr/>
        </p:nvSpPr>
        <p:spPr>
          <a:xfrm>
            <a:off x="981075" y="2196305"/>
            <a:ext cx="7200900" cy="1385095"/>
          </a:xfrm>
          <a:prstGeom prst="roundRect">
            <a:avLst/>
          </a:prstGeom>
          <a:solidFill>
            <a:srgbClr val="CDE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60" name="TextBox 5">
            <a:extLst>
              <a:ext uri="{FF2B5EF4-FFF2-40B4-BE49-F238E27FC236}">
                <a16:creationId xmlns:a16="http://schemas.microsoft.com/office/drawing/2014/main" id="{A7E46276-4A40-7D44-B6FE-FDC254CFD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75" y="1427163"/>
            <a:ext cx="7200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ea typeface="Roboto" panose="02000000000000000000" pitchFamily="2" charset="0"/>
              </a:rPr>
              <a:t>We will now complete a shopping trip, working to a budget. Using the coins on your sheet can you help Theo go shopping? </a:t>
            </a:r>
          </a:p>
        </p:txBody>
      </p:sp>
      <p:sp>
        <p:nvSpPr>
          <p:cNvPr id="21510" name="TextBox 6">
            <a:extLst>
              <a:ext uri="{FF2B5EF4-FFF2-40B4-BE49-F238E27FC236}">
                <a16:creationId xmlns:a16="http://schemas.microsoft.com/office/drawing/2014/main" id="{4F4B6D1E-B7FA-BA4C-9235-84B33662E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6259" y="2235993"/>
            <a:ext cx="612616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ea typeface="Roboto" panose="02000000000000000000" pitchFamily="2" charset="0"/>
              </a:rPr>
              <a:t>This is Theo. He needs to go shopping to buy food for his packed lunch, as his class are going on a trip. He thinks he has a bit too much money, so he might treat himself too! What do you think he should buy? 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8F278EDF-60CC-CD43-8151-FBDDA232C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765" y="3678504"/>
            <a:ext cx="364808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>
                <a:solidFill>
                  <a:schemeClr val="tx1"/>
                </a:solidFill>
                <a:ea typeface="Roboto" panose="02000000000000000000" pitchFamily="2" charset="0"/>
              </a:rPr>
              <a:t>Draw your answers on your </a:t>
            </a:r>
            <a:r>
              <a:rPr lang="en-GB" altLang="en-US" sz="1400" b="1" dirty="0">
                <a:solidFill>
                  <a:srgbClr val="00B0F0"/>
                </a:solidFill>
                <a:ea typeface="Roboto" panose="02000000000000000000" pitchFamily="2" charset="0"/>
              </a:rPr>
              <a:t>Want or Need? Shopping Trip Activity Sheet</a:t>
            </a:r>
            <a:r>
              <a:rPr lang="en-GB" altLang="en-US" sz="1400" dirty="0">
                <a:solidFill>
                  <a:srgbClr val="00B0F0"/>
                </a:solidFill>
                <a:ea typeface="Roboto" panose="02000000000000000000" pitchFamily="2" charset="0"/>
              </a:rPr>
              <a:t> </a:t>
            </a:r>
            <a:r>
              <a:rPr lang="en-GB" altLang="en-US" sz="1400" dirty="0">
                <a:solidFill>
                  <a:schemeClr val="tx1"/>
                </a:solidFill>
                <a:ea typeface="Roboto" panose="02000000000000000000" pitchFamily="2" charset="0"/>
              </a:rPr>
              <a:t>and cross out the coins you spend as you go along.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B0EFCEE-7235-0740-BAB3-DC11F085BA93}"/>
              </a:ext>
            </a:extLst>
          </p:cNvPr>
          <p:cNvGrpSpPr>
            <a:grpSpLocks/>
          </p:cNvGrpSpPr>
          <p:nvPr/>
        </p:nvGrpSpPr>
        <p:grpSpPr bwMode="auto">
          <a:xfrm>
            <a:off x="1858963" y="4511675"/>
            <a:ext cx="3025775" cy="1763713"/>
            <a:chOff x="1933575" y="4530725"/>
            <a:chExt cx="3025775" cy="1763713"/>
          </a:xfrm>
        </p:grpSpPr>
        <p:sp>
          <p:nvSpPr>
            <p:cNvPr id="17" name="Rectangle: Rounded Corners 11">
              <a:extLst>
                <a:ext uri="{FF2B5EF4-FFF2-40B4-BE49-F238E27FC236}">
                  <a16:creationId xmlns:a16="http://schemas.microsoft.com/office/drawing/2014/main" id="{E64ED784-F6B0-B943-9476-BB6F61CB134B}"/>
                </a:ext>
              </a:extLst>
            </p:cNvPr>
            <p:cNvSpPr/>
            <p:nvPr/>
          </p:nvSpPr>
          <p:spPr>
            <a:xfrm>
              <a:off x="1933575" y="4927600"/>
              <a:ext cx="3025775" cy="1366838"/>
            </a:xfrm>
            <a:prstGeom prst="roundRect">
              <a:avLst>
                <a:gd name="adj" fmla="val 9000"/>
              </a:avLst>
            </a:prstGeom>
            <a:solidFill>
              <a:srgbClr val="CDE19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8" name="Rectangle: Rounded Corners 12">
              <a:extLst>
                <a:ext uri="{FF2B5EF4-FFF2-40B4-BE49-F238E27FC236}">
                  <a16:creationId xmlns:a16="http://schemas.microsoft.com/office/drawing/2014/main" id="{2ECAF30D-0A86-A14A-BCD0-EAD809737EF9}"/>
                </a:ext>
              </a:extLst>
            </p:cNvPr>
            <p:cNvSpPr/>
            <p:nvPr/>
          </p:nvSpPr>
          <p:spPr>
            <a:xfrm>
              <a:off x="1933575" y="4530725"/>
              <a:ext cx="3025775" cy="366713"/>
            </a:xfrm>
            <a:prstGeom prst="roundRect">
              <a:avLst/>
            </a:prstGeom>
            <a:solidFill>
              <a:srgbClr val="2DB6BC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/>
                <a:t>Word Bank</a:t>
              </a:r>
            </a:p>
          </p:txBody>
        </p:sp>
        <p:sp>
          <p:nvSpPr>
            <p:cNvPr id="19" name="TextBox 13">
              <a:extLst>
                <a:ext uri="{FF2B5EF4-FFF2-40B4-BE49-F238E27FC236}">
                  <a16:creationId xmlns:a16="http://schemas.microsoft.com/office/drawing/2014/main" id="{7B723130-14F8-6048-9A0F-3EBFF6D507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8675" y="4930775"/>
              <a:ext cx="1347788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575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1600" dirty="0">
                  <a:solidFill>
                    <a:schemeClr val="tx1"/>
                  </a:solidFill>
                  <a:ea typeface="Roboto" panose="02000000000000000000" pitchFamily="2" charset="0"/>
                </a:rPr>
                <a:t>money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1600" dirty="0">
                  <a:solidFill>
                    <a:schemeClr val="tx1"/>
                  </a:solidFill>
                  <a:ea typeface="Roboto" panose="02000000000000000000" pitchFamily="2" charset="0"/>
                </a:rPr>
                <a:t>necessity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1600" dirty="0">
                  <a:solidFill>
                    <a:schemeClr val="tx1"/>
                  </a:solidFill>
                  <a:ea typeface="Roboto" panose="02000000000000000000" pitchFamily="2" charset="0"/>
                </a:rPr>
                <a:t>spend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1600" dirty="0">
                  <a:solidFill>
                    <a:schemeClr val="tx1"/>
                  </a:solidFill>
                  <a:ea typeface="Roboto" panose="02000000000000000000" pitchFamily="2" charset="0"/>
                </a:rPr>
                <a:t>want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1600" dirty="0">
                  <a:solidFill>
                    <a:schemeClr val="tx1"/>
                  </a:solidFill>
                  <a:ea typeface="Roboto" panose="02000000000000000000" pitchFamily="2" charset="0"/>
                </a:rPr>
                <a:t>necessary</a:t>
              </a:r>
            </a:p>
          </p:txBody>
        </p:sp>
        <p:sp>
          <p:nvSpPr>
            <p:cNvPr id="20" name="TextBox 14">
              <a:extLst>
                <a:ext uri="{FF2B5EF4-FFF2-40B4-BE49-F238E27FC236}">
                  <a16:creationId xmlns:a16="http://schemas.microsoft.com/office/drawing/2014/main" id="{BCE9118B-62FB-9941-A5CC-21BDACFB9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9625" y="4951413"/>
              <a:ext cx="1492250" cy="132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285750" indent="-28575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1600" dirty="0">
                  <a:solidFill>
                    <a:schemeClr val="tx1"/>
                  </a:solidFill>
                  <a:ea typeface="Roboto" panose="02000000000000000000" pitchFamily="2" charset="0"/>
                </a:rPr>
                <a:t>need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1600" dirty="0">
                  <a:solidFill>
                    <a:schemeClr val="tx1"/>
                  </a:solidFill>
                  <a:ea typeface="Roboto" panose="02000000000000000000" pitchFamily="2" charset="0"/>
                </a:rPr>
                <a:t>budget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1600" dirty="0">
                  <a:solidFill>
                    <a:schemeClr val="tx1"/>
                  </a:solidFill>
                  <a:ea typeface="Roboto" panose="02000000000000000000" pitchFamily="2" charset="0"/>
                </a:rPr>
                <a:t>important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1600" dirty="0">
                  <a:solidFill>
                    <a:schemeClr val="tx1"/>
                  </a:solidFill>
                  <a:ea typeface="Roboto" panose="02000000000000000000" pitchFamily="2" charset="0"/>
                </a:rPr>
                <a:t>treat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GB" altLang="en-US" sz="1600" dirty="0">
                  <a:solidFill>
                    <a:schemeClr val="tx1"/>
                  </a:solidFill>
                  <a:ea typeface="Roboto" panose="02000000000000000000" pitchFamily="2" charset="0"/>
                </a:rPr>
                <a:t>possessions</a:t>
              </a:r>
            </a:p>
          </p:txBody>
        </p:sp>
      </p:grpSp>
      <p:pic>
        <p:nvPicPr>
          <p:cNvPr id="4" name="Picture 3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55072DD1-4E46-334A-8B10-A6BC7DCB72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71" y="2183072"/>
            <a:ext cx="1603092" cy="4684712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7DA5D2-06CF-5844-9406-B80CA81BAF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9850" y="3683624"/>
            <a:ext cx="3296759" cy="2697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510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20">
            <a:extLst>
              <a:ext uri="{FF2B5EF4-FFF2-40B4-BE49-F238E27FC236}">
                <a16:creationId xmlns:a16="http://schemas.microsoft.com/office/drawing/2014/main" id="{0CF6E71A-AEB8-6042-86F4-C2C28CD245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36563"/>
            <a:ext cx="8220075" cy="5584825"/>
          </a:xfrm>
          <a:prstGeom prst="roundRect">
            <a:avLst>
              <a:gd name="adj" fmla="val 2204"/>
            </a:avLst>
          </a:prstGeom>
        </p:spPr>
        <p:txBody>
          <a:bodyPr/>
          <a:lstStyle/>
          <a:p>
            <a:pPr eaLnBrk="1" hangingPunct="1"/>
            <a:r>
              <a:rPr lang="en-GB" altLang="en-US" sz="5400" b="1" dirty="0">
                <a:latin typeface="Twinkl" pitchFamily="2" charset="77"/>
              </a:rPr>
              <a:t>Reflecting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FD2EC202-99EE-AA46-A10D-DC3CAD594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92150"/>
            <a:ext cx="8220075" cy="636588"/>
          </a:xfrm>
          <a:prstGeom prst="roundRect">
            <a:avLst>
              <a:gd name="adj" fmla="val 9639"/>
            </a:avLst>
          </a:prstGeom>
          <a:noFill/>
          <a:ln>
            <a:noFill/>
          </a:ln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  <a:ea typeface="Roboto" panose="02000000000000000000" pitchFamily="2" charset="0"/>
              </a:rPr>
              <a:t>Want or Need?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62122F-43E5-0D43-9F09-5AD9DC55D04D}"/>
              </a:ext>
            </a:extLst>
          </p:cNvPr>
          <p:cNvSpPr/>
          <p:nvPr/>
        </p:nvSpPr>
        <p:spPr>
          <a:xfrm>
            <a:off x="461963" y="2917825"/>
            <a:ext cx="8220075" cy="844550"/>
          </a:xfrm>
          <a:prstGeom prst="rect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21507" name="Talking Partners">
            <a:extLst>
              <a:ext uri="{FF2B5EF4-FFF2-40B4-BE49-F238E27FC236}">
                <a16:creationId xmlns:a16="http://schemas.microsoft.com/office/drawing/2014/main" id="{970CECB6-7F66-8045-A768-51FEBE2EE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542925"/>
            <a:ext cx="863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6">
            <a:extLst>
              <a:ext uri="{FF2B5EF4-FFF2-40B4-BE49-F238E27FC236}">
                <a16:creationId xmlns:a16="http://schemas.microsoft.com/office/drawing/2014/main" id="{D1219869-63E7-FF47-A61D-11D9B6A42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575" y="1620838"/>
            <a:ext cx="5362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ea typeface="Roboto" panose="02000000000000000000" pitchFamily="2" charset="0"/>
              </a:rPr>
              <a:t>What choices do we have when we spend money?</a:t>
            </a:r>
          </a:p>
        </p:txBody>
      </p:sp>
      <p:sp>
        <p:nvSpPr>
          <p:cNvPr id="21509" name="TextBox 7">
            <a:extLst>
              <a:ext uri="{FF2B5EF4-FFF2-40B4-BE49-F238E27FC236}">
                <a16:creationId xmlns:a16="http://schemas.microsoft.com/office/drawing/2014/main" id="{3794EF17-B64B-B645-B530-0A7E03579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00" y="2216150"/>
            <a:ext cx="5405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ea typeface="Roboto" panose="02000000000000000000" pitchFamily="2" charset="0"/>
              </a:rPr>
              <a:t>What do we actually need and what do we want?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D6D2269-BDE2-6B4B-9C4D-5848DC33727F}"/>
              </a:ext>
            </a:extLst>
          </p:cNvPr>
          <p:cNvSpPr/>
          <p:nvPr/>
        </p:nvSpPr>
        <p:spPr>
          <a:xfrm>
            <a:off x="2359025" y="4176713"/>
            <a:ext cx="4608513" cy="1270000"/>
          </a:xfrm>
          <a:prstGeom prst="wedgeRoundRectCallout">
            <a:avLst>
              <a:gd name="adj1" fmla="val -62344"/>
              <a:gd name="adj2" fmla="val -34015"/>
              <a:gd name="adj3" fmla="val 16667"/>
            </a:avLst>
          </a:prstGeom>
          <a:noFill/>
          <a:ln w="28575">
            <a:solidFill>
              <a:srgbClr val="2DB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2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2000" b="1" dirty="0">
                <a:solidFill>
                  <a:schemeClr val="tx1"/>
                </a:solidFill>
              </a:rPr>
              <a:t>The difference between things I want and things I need is….</a:t>
            </a:r>
          </a:p>
          <a:p>
            <a:pPr algn="ctr">
              <a:defRPr/>
            </a:pPr>
            <a:endParaRPr lang="en-GB" dirty="0"/>
          </a:p>
        </p:txBody>
      </p:sp>
      <p:sp>
        <p:nvSpPr>
          <p:cNvPr id="21511" name="TextBox 10">
            <a:extLst>
              <a:ext uri="{FF2B5EF4-FFF2-40B4-BE49-F238E27FC236}">
                <a16:creationId xmlns:a16="http://schemas.microsoft.com/office/drawing/2014/main" id="{7AE7DBCA-B480-BD4D-A1EA-570005950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038" y="3016250"/>
            <a:ext cx="5241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ea typeface="Roboto" panose="02000000000000000000" pitchFamily="2" charset="0"/>
              </a:rPr>
              <a:t>Talking to the person next to you, can you finish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ea typeface="Roboto" panose="02000000000000000000" pitchFamily="2" charset="0"/>
              </a:rPr>
              <a:t>this sentence?</a:t>
            </a:r>
          </a:p>
        </p:txBody>
      </p:sp>
      <p:pic>
        <p:nvPicPr>
          <p:cNvPr id="4" name="Picture 3" descr="A close up of a toy&#10;&#10;Description automatically generated">
            <a:extLst>
              <a:ext uri="{FF2B5EF4-FFF2-40B4-BE49-F238E27FC236}">
                <a16:creationId xmlns:a16="http://schemas.microsoft.com/office/drawing/2014/main" id="{DA8FF992-688A-694C-A1CB-ECF68DD4AB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3429001"/>
            <a:ext cx="2050624" cy="2952328"/>
          </a:xfrm>
          <a:prstGeom prst="roundRect">
            <a:avLst/>
          </a:prstGeom>
        </p:spPr>
      </p:pic>
      <p:pic>
        <p:nvPicPr>
          <p:cNvPr id="21513" name="Picture 5" descr="A picture containing doll, toy, window&#10;&#10;Description automatically generated">
            <a:extLst>
              <a:ext uri="{FF2B5EF4-FFF2-40B4-BE49-F238E27FC236}">
                <a16:creationId xmlns:a16="http://schemas.microsoft.com/office/drawing/2014/main" id="{D13B96F3-DC81-F340-BE55-C31202C4B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3850" y="3692525"/>
            <a:ext cx="193040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9AFF31F8-9701-984F-B50D-2FE346E65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92150"/>
            <a:ext cx="8220075" cy="636588"/>
          </a:xfrm>
          <a:prstGeom prst="roundRect">
            <a:avLst>
              <a:gd name="adj" fmla="val 9639"/>
            </a:avLst>
          </a:prstGeom>
          <a:noFill/>
          <a:ln>
            <a:noFill/>
          </a:ln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  <a:ea typeface="Roboto" panose="02000000000000000000" pitchFamily="2" charset="0"/>
              </a:rPr>
              <a:t>Want or Need?</a:t>
            </a:r>
          </a:p>
        </p:txBody>
      </p:sp>
      <p:pic>
        <p:nvPicPr>
          <p:cNvPr id="22530" name="Talking Partners">
            <a:extLst>
              <a:ext uri="{FF2B5EF4-FFF2-40B4-BE49-F238E27FC236}">
                <a16:creationId xmlns:a16="http://schemas.microsoft.com/office/drawing/2014/main" id="{76D866A0-61A3-5647-BB1E-76067A876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542925"/>
            <a:ext cx="8636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1">
            <a:extLst>
              <a:ext uri="{FF2B5EF4-FFF2-40B4-BE49-F238E27FC236}">
                <a16:creationId xmlns:a16="http://schemas.microsoft.com/office/drawing/2014/main" id="{98363E9E-0F56-F544-9F0A-9382D0D45A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0400" y="1989138"/>
            <a:ext cx="3917950" cy="13652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2" name="TextBox 14">
            <a:extLst>
              <a:ext uri="{FF2B5EF4-FFF2-40B4-BE49-F238E27FC236}">
                <a16:creationId xmlns:a16="http://schemas.microsoft.com/office/drawing/2014/main" id="{95B5C5CA-3947-6E43-BCE8-ED85C1352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933575"/>
            <a:ext cx="36004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ea typeface="Roboto" panose="02000000000000000000" pitchFamily="2" charset="0"/>
              </a:rPr>
              <a:t>Now think back to the role play we saw at the start of the lesson. Using what we have discussed today, what advice would you give to the parent now?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D6C75E-991B-794A-A3CD-B4B24F0EF787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954463"/>
            <a:ext cx="8220075" cy="1476375"/>
            <a:chOff x="457200" y="3954463"/>
            <a:chExt cx="8220075" cy="147637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6F96CEF-225B-F148-9847-38CC55E61E97}"/>
                </a:ext>
              </a:extLst>
            </p:cNvPr>
            <p:cNvSpPr/>
            <p:nvPr/>
          </p:nvSpPr>
          <p:spPr>
            <a:xfrm>
              <a:off x="457200" y="3954463"/>
              <a:ext cx="8220075" cy="1476375"/>
            </a:xfrm>
            <a:prstGeom prst="rect">
              <a:avLst/>
            </a:prstGeom>
            <a:solidFill>
              <a:srgbClr val="CDE1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2536" name="TextBox 15">
              <a:extLst>
                <a:ext uri="{FF2B5EF4-FFF2-40B4-BE49-F238E27FC236}">
                  <a16:creationId xmlns:a16="http://schemas.microsoft.com/office/drawing/2014/main" id="{02C6589F-3110-664B-B71F-416FA095D7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0088" y="4237038"/>
              <a:ext cx="5256212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77"/>
                  <a:ea typeface="Tuffy-TTF" panose="020B0603060100000000" pitchFamily="34" charset="0"/>
                  <a:cs typeface="Tuffy-TTF" panose="020B0603060100000000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ea typeface="Roboto" panose="02000000000000000000" pitchFamily="2" charset="0"/>
                </a:rPr>
                <a:t>Talk about it with your partner and then write an </a:t>
              </a:r>
              <a:r>
                <a:rPr lang="en-GB" altLang="en-US" dirty="0">
                  <a:solidFill>
                    <a:srgbClr val="00B0F0"/>
                  </a:solidFill>
                  <a:ea typeface="Roboto" panose="02000000000000000000" pitchFamily="2" charset="0"/>
                </a:rPr>
                <a:t>Advice Slip </a:t>
              </a:r>
              <a:r>
                <a:rPr lang="en-GB" altLang="en-US" dirty="0">
                  <a:solidFill>
                    <a:schemeClr val="tx1"/>
                  </a:solidFill>
                  <a:ea typeface="Roboto" panose="02000000000000000000" pitchFamily="2" charset="0"/>
                </a:rPr>
                <a:t>to be posted into the Advice Box. We will be sharing them with the class.</a:t>
              </a:r>
            </a:p>
          </p:txBody>
        </p:sp>
      </p:grpSp>
      <p:pic>
        <p:nvPicPr>
          <p:cNvPr id="24584" name="Picture 17">
            <a:extLst>
              <a:ext uri="{FF2B5EF4-FFF2-40B4-BE49-F238E27FC236}">
                <a16:creationId xmlns:a16="http://schemas.microsoft.com/office/drawing/2014/main" id="{993CCD54-DF6B-824A-A209-CF4201BAD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813" y="3441700"/>
            <a:ext cx="21653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20">
            <a:extLst>
              <a:ext uri="{FF2B5EF4-FFF2-40B4-BE49-F238E27FC236}">
                <a16:creationId xmlns:a16="http://schemas.microsoft.com/office/drawing/2014/main" id="{88E49E33-DFA1-0147-9535-C86504BD8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36563"/>
            <a:ext cx="8220075" cy="5584825"/>
          </a:xfrm>
          <a:prstGeom prst="roundRect">
            <a:avLst>
              <a:gd name="adj" fmla="val 2204"/>
            </a:avLst>
          </a:prstGeom>
        </p:spPr>
        <p:txBody>
          <a:bodyPr/>
          <a:lstStyle/>
          <a:p>
            <a:pPr eaLnBrk="1" hangingPunct="1"/>
            <a:r>
              <a:rPr lang="en-GB" altLang="en-US" sz="5400" b="1" dirty="0">
                <a:latin typeface="Twinkl" pitchFamily="2" charset="77"/>
              </a:rPr>
              <a:t>The Big Questions</a:t>
            </a:r>
          </a:p>
        </p:txBody>
      </p:sp>
    </p:spTree>
    <p:extLst>
      <p:ext uri="{BB962C8B-B14F-4D97-AF65-F5344CB8AC3E}">
        <p14:creationId xmlns:p14="http://schemas.microsoft.com/office/powerpoint/2010/main" val="1984067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ED93ECA7-3374-594F-B01E-438CD05912F1}"/>
              </a:ext>
            </a:extLst>
          </p:cNvPr>
          <p:cNvSpPr/>
          <p:nvPr/>
        </p:nvSpPr>
        <p:spPr>
          <a:xfrm>
            <a:off x="1691680" y="1988840"/>
            <a:ext cx="5331603" cy="1264446"/>
          </a:xfrm>
          <a:prstGeom prst="wedgeRoundRectCallout">
            <a:avLst/>
          </a:prstGeom>
          <a:solidFill>
            <a:srgbClr val="2A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333333"/>
                </a:solidFill>
              </a:rPr>
              <a:t>What is the difference between </a:t>
            </a:r>
            <a:br>
              <a:rPr lang="en-GB" sz="2000" dirty="0">
                <a:solidFill>
                  <a:srgbClr val="333333"/>
                </a:solidFill>
              </a:rPr>
            </a:br>
            <a:r>
              <a:rPr lang="en-GB" sz="2000" dirty="0">
                <a:solidFill>
                  <a:srgbClr val="333333"/>
                </a:solidFill>
              </a:rPr>
              <a:t>things we want and things </a:t>
            </a:r>
            <a:br>
              <a:rPr lang="en-GB" sz="2000" dirty="0">
                <a:solidFill>
                  <a:srgbClr val="333333"/>
                </a:solidFill>
              </a:rPr>
            </a:br>
            <a:r>
              <a:rPr lang="en-GB" sz="2000" dirty="0">
                <a:solidFill>
                  <a:srgbClr val="333333"/>
                </a:solidFill>
              </a:rPr>
              <a:t>we need?</a:t>
            </a:r>
            <a:endParaRPr lang="en-US" sz="2000" dirty="0"/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34403954-B0EB-0749-BFD8-A12C03103392}"/>
              </a:ext>
            </a:extLst>
          </p:cNvPr>
          <p:cNvSpPr/>
          <p:nvPr/>
        </p:nvSpPr>
        <p:spPr>
          <a:xfrm flipH="1">
            <a:off x="1763688" y="3604714"/>
            <a:ext cx="5616624" cy="1080120"/>
          </a:xfrm>
          <a:prstGeom prst="wedgeRoundRectCallout">
            <a:avLst/>
          </a:prstGeom>
          <a:solidFill>
            <a:srgbClr val="CDE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333333"/>
                </a:solidFill>
              </a:rPr>
              <a:t>Why is it important to understand this?</a:t>
            </a:r>
            <a:endParaRPr lang="en-US" dirty="0"/>
          </a:p>
        </p:txBody>
      </p:sp>
      <p:pic>
        <p:nvPicPr>
          <p:cNvPr id="9" name="Picture 8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BB649275-67DD-4B44-A791-2EFCE01AEF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338" y="1844824"/>
            <a:ext cx="2628970" cy="5013176"/>
          </a:xfrm>
          <a:prstGeom prst="rect">
            <a:avLst/>
          </a:prstGeom>
        </p:spPr>
      </p:pic>
      <p:pic>
        <p:nvPicPr>
          <p:cNvPr id="11" name="Picture 10" descr="A picture containing toy, doll, window&#10;&#10;Description automatically generated">
            <a:extLst>
              <a:ext uri="{FF2B5EF4-FFF2-40B4-BE49-F238E27FC236}">
                <a16:creationId xmlns:a16="http://schemas.microsoft.com/office/drawing/2014/main" id="{BB9ABFD0-5E93-AC40-97C8-144AD2DCE7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192" y="1556792"/>
            <a:ext cx="266247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6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68C3AC1-E98A-D243-A998-0361BBC0DB69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1A2F1E7-7F3D-DE4E-94A0-66902843D7A5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267" name="Title 1">
            <a:extLst>
              <a:ext uri="{FF2B5EF4-FFF2-40B4-BE49-F238E27FC236}">
                <a16:creationId xmlns:a16="http://schemas.microsoft.com/office/drawing/2014/main" id="{A34C56AF-5D6A-7C42-8A0A-3A14BF506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ea typeface="Roboto" panose="02000000000000000000" pitchFamily="2" charset="0"/>
              </a:rPr>
              <a:t>Success Criteria</a:t>
            </a:r>
          </a:p>
        </p:txBody>
      </p:sp>
      <p:sp>
        <p:nvSpPr>
          <p:cNvPr id="11268" name="Title 1">
            <a:extLst>
              <a:ext uri="{FF2B5EF4-FFF2-40B4-BE49-F238E27FC236}">
                <a16:creationId xmlns:a16="http://schemas.microsoft.com/office/drawing/2014/main" id="{5A20A67B-0E19-DF4E-9F1D-2FD10D43D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ea typeface="Roboto" panose="02000000000000000000" pitchFamily="2" charset="0"/>
              </a:rPr>
              <a:t>Aim</a:t>
            </a:r>
          </a:p>
        </p:txBody>
      </p:sp>
      <p:sp>
        <p:nvSpPr>
          <p:cNvPr id="11269" name="Content Placeholder 15">
            <a:extLst>
              <a:ext uri="{FF2B5EF4-FFF2-40B4-BE49-F238E27FC236}">
                <a16:creationId xmlns:a16="http://schemas.microsoft.com/office/drawing/2014/main" id="{1EA5C748-3137-F648-A82D-6242749681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>
                <a:latin typeface="Twinkl" pitchFamily="2" charset="77"/>
              </a:rPr>
              <a:t>I can explain the difference between things we want and things we need.</a:t>
            </a:r>
          </a:p>
        </p:txBody>
      </p:sp>
      <p:sp>
        <p:nvSpPr>
          <p:cNvPr id="20" name="Content Placeholder 15">
            <a:extLst>
              <a:ext uri="{FF2B5EF4-FFF2-40B4-BE49-F238E27FC236}">
                <a16:creationId xmlns:a16="http://schemas.microsoft.com/office/drawing/2014/main" id="{399C4F56-00F8-2643-950C-24C576C45826}"/>
              </a:ext>
            </a:extLst>
          </p:cNvPr>
          <p:cNvSpPr txBox="1">
            <a:spLocks/>
          </p:cNvSpPr>
          <p:nvPr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I understand the difference between things we want and things we need.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I can explain why it important to understand the difference between what we want and what we need.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07EB74B3-FF1A-6B4B-B84E-5E9700469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5756" y="6247089"/>
            <a:ext cx="4392488" cy="632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GB" sz="800" baseline="30000" dirty="0">
                <a:latin typeface="Roboto" panose="02000000000000000000" pitchFamily="2" charset="0"/>
                <a:cs typeface="Arial" panose="020B0604020202020204" pitchFamily="34" charset="0"/>
              </a:rPr>
              <a:t>This resource is fully in line with the Learning Outcomes and Core Themes outlined in the PSHE Association’s </a:t>
            </a:r>
            <a:r>
              <a:rPr lang="en-GB" sz="800" b="1" u="sng" baseline="30000" dirty="0">
                <a:solidFill>
                  <a:schemeClr val="accent1"/>
                </a:solidFill>
                <a:latin typeface="Roboto" panose="02000000000000000000" pitchFamily="2" charset="0"/>
                <a:cs typeface="Arial" panose="020B0604020202020204" pitchFamily="34" charset="0"/>
                <a:hlinkClick r:id="rId2"/>
              </a:rPr>
              <a:t>Programme of Study</a:t>
            </a:r>
            <a:r>
              <a:rPr lang="en-GB" sz="800" baseline="30000" dirty="0">
                <a:latin typeface="Roboto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0531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68C3AC1-E98A-D243-A998-0361BBC0DB69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1A2F1E7-7F3D-DE4E-94A0-66902843D7A5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267" name="Title 1">
            <a:extLst>
              <a:ext uri="{FF2B5EF4-FFF2-40B4-BE49-F238E27FC236}">
                <a16:creationId xmlns:a16="http://schemas.microsoft.com/office/drawing/2014/main" id="{A34C56AF-5D6A-7C42-8A0A-3A14BF506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ea typeface="Roboto" panose="02000000000000000000" pitchFamily="2" charset="0"/>
              </a:rPr>
              <a:t>Success Criteria</a:t>
            </a:r>
          </a:p>
        </p:txBody>
      </p:sp>
      <p:sp>
        <p:nvSpPr>
          <p:cNvPr id="11268" name="Title 1">
            <a:extLst>
              <a:ext uri="{FF2B5EF4-FFF2-40B4-BE49-F238E27FC236}">
                <a16:creationId xmlns:a16="http://schemas.microsoft.com/office/drawing/2014/main" id="{5A20A67B-0E19-DF4E-9F1D-2FD10D43D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ea typeface="Roboto" panose="02000000000000000000" pitchFamily="2" charset="0"/>
              </a:rPr>
              <a:t>Aim</a:t>
            </a:r>
          </a:p>
        </p:txBody>
      </p:sp>
      <p:sp>
        <p:nvSpPr>
          <p:cNvPr id="11269" name="Content Placeholder 15">
            <a:extLst>
              <a:ext uri="{FF2B5EF4-FFF2-40B4-BE49-F238E27FC236}">
                <a16:creationId xmlns:a16="http://schemas.microsoft.com/office/drawing/2014/main" id="{1EA5C748-3137-F648-A82D-6242749681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>
                <a:latin typeface="Twinkl" pitchFamily="2" charset="77"/>
              </a:rPr>
              <a:t>I can explain the difference between things we want and things we need.</a:t>
            </a:r>
          </a:p>
        </p:txBody>
      </p:sp>
      <p:sp>
        <p:nvSpPr>
          <p:cNvPr id="20" name="Content Placeholder 15">
            <a:extLst>
              <a:ext uri="{FF2B5EF4-FFF2-40B4-BE49-F238E27FC236}">
                <a16:creationId xmlns:a16="http://schemas.microsoft.com/office/drawing/2014/main" id="{399C4F56-00F8-2643-950C-24C576C45826}"/>
              </a:ext>
            </a:extLst>
          </p:cNvPr>
          <p:cNvSpPr txBox="1">
            <a:spLocks/>
          </p:cNvSpPr>
          <p:nvPr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I understand the difference between things we want and things we need.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I can explain why it important to understand the difference between what we want and what we need.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07EB74B3-FF1A-6B4B-B84E-5E9700469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5756" y="6247089"/>
            <a:ext cx="4392488" cy="6324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GB" sz="800" baseline="30000" dirty="0">
                <a:latin typeface="Roboto" panose="02000000000000000000" pitchFamily="2" charset="0"/>
                <a:cs typeface="Arial" panose="020B0604020202020204" pitchFamily="34" charset="0"/>
              </a:rPr>
              <a:t>This resource is fully in line with the Learning Outcomes and Core Themes outlined in the PSHE Association’s </a:t>
            </a:r>
            <a:r>
              <a:rPr lang="en-GB" sz="800" b="1" u="sng" baseline="30000" dirty="0">
                <a:solidFill>
                  <a:schemeClr val="accent1"/>
                </a:solidFill>
                <a:latin typeface="Roboto" panose="02000000000000000000" pitchFamily="2" charset="0"/>
                <a:cs typeface="Arial" panose="020B0604020202020204" pitchFamily="34" charset="0"/>
                <a:hlinkClick r:id="rId2"/>
              </a:rPr>
              <a:t>Programme of Study</a:t>
            </a:r>
            <a:r>
              <a:rPr lang="en-GB" sz="800" baseline="30000" dirty="0">
                <a:latin typeface="Roboto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20">
            <a:extLst>
              <a:ext uri="{FF2B5EF4-FFF2-40B4-BE49-F238E27FC236}">
                <a16:creationId xmlns:a16="http://schemas.microsoft.com/office/drawing/2014/main" id="{88E49E33-DFA1-0147-9535-C86504BD8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36563"/>
            <a:ext cx="8220075" cy="5584825"/>
          </a:xfrm>
          <a:prstGeom prst="roundRect">
            <a:avLst>
              <a:gd name="adj" fmla="val 2204"/>
            </a:avLst>
          </a:prstGeom>
        </p:spPr>
        <p:txBody>
          <a:bodyPr/>
          <a:lstStyle/>
          <a:p>
            <a:pPr eaLnBrk="1" hangingPunct="1"/>
            <a:r>
              <a:rPr lang="en-GB" altLang="en-US" sz="5400" b="1" dirty="0">
                <a:latin typeface="Twinkl" pitchFamily="2" charset="77"/>
              </a:rPr>
              <a:t>The Big Questions</a:t>
            </a:r>
          </a:p>
        </p:txBody>
      </p:sp>
    </p:spTree>
    <p:extLst>
      <p:ext uri="{BB962C8B-B14F-4D97-AF65-F5344CB8AC3E}">
        <p14:creationId xmlns:p14="http://schemas.microsoft.com/office/powerpoint/2010/main" val="215016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ED93ECA7-3374-594F-B01E-438CD05912F1}"/>
              </a:ext>
            </a:extLst>
          </p:cNvPr>
          <p:cNvSpPr/>
          <p:nvPr/>
        </p:nvSpPr>
        <p:spPr>
          <a:xfrm>
            <a:off x="1691680" y="1988840"/>
            <a:ext cx="5331603" cy="1264446"/>
          </a:xfrm>
          <a:prstGeom prst="wedgeRoundRectCallout">
            <a:avLst/>
          </a:prstGeom>
          <a:solidFill>
            <a:srgbClr val="2A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333333"/>
                </a:solidFill>
              </a:rPr>
              <a:t>What is the difference between </a:t>
            </a:r>
            <a:br>
              <a:rPr lang="en-GB" sz="2000" dirty="0">
                <a:solidFill>
                  <a:srgbClr val="333333"/>
                </a:solidFill>
              </a:rPr>
            </a:br>
            <a:r>
              <a:rPr lang="en-GB" sz="2000" dirty="0">
                <a:solidFill>
                  <a:srgbClr val="333333"/>
                </a:solidFill>
              </a:rPr>
              <a:t>things we want and things </a:t>
            </a:r>
            <a:br>
              <a:rPr lang="en-GB" sz="2000" dirty="0">
                <a:solidFill>
                  <a:srgbClr val="333333"/>
                </a:solidFill>
              </a:rPr>
            </a:br>
            <a:r>
              <a:rPr lang="en-GB" sz="2000" dirty="0">
                <a:solidFill>
                  <a:srgbClr val="333333"/>
                </a:solidFill>
              </a:rPr>
              <a:t>we need?</a:t>
            </a:r>
            <a:endParaRPr lang="en-US" sz="2000" dirty="0"/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34403954-B0EB-0749-BFD8-A12C03103392}"/>
              </a:ext>
            </a:extLst>
          </p:cNvPr>
          <p:cNvSpPr/>
          <p:nvPr/>
        </p:nvSpPr>
        <p:spPr>
          <a:xfrm flipH="1">
            <a:off x="1763688" y="3604714"/>
            <a:ext cx="5616624" cy="1080120"/>
          </a:xfrm>
          <a:prstGeom prst="wedgeRoundRectCallout">
            <a:avLst/>
          </a:prstGeom>
          <a:solidFill>
            <a:srgbClr val="CDE1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333333"/>
                </a:solidFill>
              </a:rPr>
              <a:t>Why is it important to understand this?</a:t>
            </a:r>
            <a:endParaRPr lang="en-US" dirty="0"/>
          </a:p>
        </p:txBody>
      </p:sp>
      <p:pic>
        <p:nvPicPr>
          <p:cNvPr id="9" name="Picture 8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BB649275-67DD-4B44-A791-2EFCE01AEF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338" y="1844824"/>
            <a:ext cx="2628970" cy="5013176"/>
          </a:xfrm>
          <a:prstGeom prst="rect">
            <a:avLst/>
          </a:prstGeom>
        </p:spPr>
      </p:pic>
      <p:pic>
        <p:nvPicPr>
          <p:cNvPr id="11" name="Picture 10" descr="A picture containing toy, doll, window&#10;&#10;Description automatically generated">
            <a:extLst>
              <a:ext uri="{FF2B5EF4-FFF2-40B4-BE49-F238E27FC236}">
                <a16:creationId xmlns:a16="http://schemas.microsoft.com/office/drawing/2014/main" id="{BB9ABFD0-5E93-AC40-97C8-144AD2DCE7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192" y="1556792"/>
            <a:ext cx="2662470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3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20">
            <a:extLst>
              <a:ext uri="{FF2B5EF4-FFF2-40B4-BE49-F238E27FC236}">
                <a16:creationId xmlns:a16="http://schemas.microsoft.com/office/drawing/2014/main" id="{88E49E33-DFA1-0147-9535-C86504BD8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36563"/>
            <a:ext cx="8220075" cy="5584825"/>
          </a:xfrm>
          <a:prstGeom prst="roundRect">
            <a:avLst>
              <a:gd name="adj" fmla="val 2204"/>
            </a:avLst>
          </a:prstGeom>
        </p:spPr>
        <p:txBody>
          <a:bodyPr/>
          <a:lstStyle/>
          <a:p>
            <a:pPr eaLnBrk="1" hangingPunct="1"/>
            <a:r>
              <a:rPr lang="en-GB" altLang="en-US" sz="5400" b="1" dirty="0">
                <a:latin typeface="Twinkl" pitchFamily="2" charset="77"/>
              </a:rPr>
              <a:t>Reconnecting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CD9C23F0-7154-704B-9EFE-51256060BA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03859"/>
            <a:ext cx="8497763" cy="636588"/>
          </a:xfrm>
          <a:noFill/>
        </p:spPr>
        <p:txBody>
          <a:bodyPr/>
          <a:lstStyle/>
          <a:p>
            <a:pPr algn="ctr" eaLnBrk="1" hangingPunct="1"/>
            <a:r>
              <a:rPr lang="en-GB" sz="2800" b="1" dirty="0"/>
              <a:t>What Choices Do We Have About What </a:t>
            </a:r>
            <a:br>
              <a:rPr lang="en-GB" sz="2800" b="1" dirty="0"/>
            </a:br>
            <a:r>
              <a:rPr lang="en-GB" sz="2800" b="1" dirty="0"/>
              <a:t>We Spend?</a:t>
            </a:r>
            <a:endParaRPr lang="en-GB" altLang="en-US" sz="2800" b="1" dirty="0">
              <a:solidFill>
                <a:schemeClr val="tx1"/>
              </a:solidFill>
            </a:endParaRPr>
          </a:p>
        </p:txBody>
      </p:sp>
      <p:pic>
        <p:nvPicPr>
          <p:cNvPr id="13314" name="Whole Class">
            <a:extLst>
              <a:ext uri="{FF2B5EF4-FFF2-40B4-BE49-F238E27FC236}">
                <a16:creationId xmlns:a16="http://schemas.microsoft.com/office/drawing/2014/main" id="{DE8E195C-4B1A-D541-B558-4E250406F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325" y="549275"/>
            <a:ext cx="12382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30CC0DEC-8F55-3946-B527-00CB32AAD837}"/>
              </a:ext>
            </a:extLst>
          </p:cNvPr>
          <p:cNvSpPr/>
          <p:nvPr/>
        </p:nvSpPr>
        <p:spPr>
          <a:xfrm>
            <a:off x="684213" y="1911350"/>
            <a:ext cx="2514600" cy="1655763"/>
          </a:xfrm>
          <a:prstGeom prst="wedgeRoundRectCallout">
            <a:avLst>
              <a:gd name="adj1" fmla="val 50298"/>
              <a:gd name="adj2" fmla="val 66419"/>
              <a:gd name="adj3" fmla="val 16667"/>
            </a:avLst>
          </a:prstGeom>
          <a:noFill/>
          <a:ln w="38100">
            <a:solidFill>
              <a:srgbClr val="2DB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When I walked home from school today, I felt cold. I need a new coat for the winter.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DEF2CD38-6571-4743-A899-BBA7839EEC88}"/>
              </a:ext>
            </a:extLst>
          </p:cNvPr>
          <p:cNvSpPr/>
          <p:nvPr/>
        </p:nvSpPr>
        <p:spPr>
          <a:xfrm>
            <a:off x="5856288" y="1906588"/>
            <a:ext cx="2514600" cy="1833562"/>
          </a:xfrm>
          <a:prstGeom prst="wedgeRoundRectCallout">
            <a:avLst>
              <a:gd name="adj1" fmla="val -58290"/>
              <a:gd name="adj2" fmla="val 52077"/>
              <a:gd name="adj3" fmla="val 16667"/>
            </a:avLst>
          </a:prstGeom>
          <a:noFill/>
          <a:ln w="38100">
            <a:solidFill>
              <a:srgbClr val="2DB6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When I went to play at my friend’s house, they had a really cool toy car. I need one like that to play with too!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EC7798C-79A5-BD45-8144-0DBC8F7A7519}"/>
              </a:ext>
            </a:extLst>
          </p:cNvPr>
          <p:cNvSpPr/>
          <p:nvPr/>
        </p:nvSpPr>
        <p:spPr>
          <a:xfrm>
            <a:off x="992188" y="4508500"/>
            <a:ext cx="7159625" cy="1092200"/>
          </a:xfrm>
          <a:prstGeom prst="roundRect">
            <a:avLst/>
          </a:prstGeom>
          <a:solidFill>
            <a:srgbClr val="CDE1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Do you think both these things are ‘needed’? What is the difference between what we want and what we need?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3318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4A02BE5E-7FFD-6A47-9E1B-84211AA13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184525" y="2816225"/>
            <a:ext cx="1506538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0C0273A0-9BD5-D54B-AE48-A351D204E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6"/>
          <a:stretch>
            <a:fillRect/>
          </a:stretch>
        </p:blipFill>
        <p:spPr bwMode="auto">
          <a:xfrm>
            <a:off x="4422775" y="2940050"/>
            <a:ext cx="14541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creenshot, table&#10;&#10;Description automatically generated">
            <a:extLst>
              <a:ext uri="{FF2B5EF4-FFF2-40B4-BE49-F238E27FC236}">
                <a16:creationId xmlns:a16="http://schemas.microsoft.com/office/drawing/2014/main" id="{949A9557-19F4-3A4F-A913-9539251A7D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492" y="2060848"/>
            <a:ext cx="7798940" cy="4176464"/>
          </a:xfrm>
          <a:prstGeom prst="roundRect">
            <a:avLst/>
          </a:prstGeom>
        </p:spPr>
      </p:pic>
      <p:sp>
        <p:nvSpPr>
          <p:cNvPr id="16389" name="TextBox 3">
            <a:extLst>
              <a:ext uri="{FF2B5EF4-FFF2-40B4-BE49-F238E27FC236}">
                <a16:creationId xmlns:a16="http://schemas.microsoft.com/office/drawing/2014/main" id="{A289CF72-BD51-7242-A824-251BFD01E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538288"/>
            <a:ext cx="763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77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ea typeface="Roboto" panose="02000000000000000000" pitchFamily="2" charset="0"/>
              </a:rPr>
              <a:t>Watch the following role play. What do you think the parent should do?</a:t>
            </a:r>
          </a:p>
        </p:txBody>
      </p:sp>
      <p:pic>
        <p:nvPicPr>
          <p:cNvPr id="14341" name="Picture 3" descr="A picture containing doll, toy, room, window&#10;&#10;Description automatically generated">
            <a:extLst>
              <a:ext uri="{FF2B5EF4-FFF2-40B4-BE49-F238E27FC236}">
                <a16:creationId xmlns:a16="http://schemas.microsoft.com/office/drawing/2014/main" id="{E208B2DE-6659-BD4F-8537-2AD7559C1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250" y="2638425"/>
            <a:ext cx="3343275" cy="356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Whole Class">
            <a:extLst>
              <a:ext uri="{FF2B5EF4-FFF2-40B4-BE49-F238E27FC236}">
                <a16:creationId xmlns:a16="http://schemas.microsoft.com/office/drawing/2014/main" id="{7F4546FA-6D6A-C84A-A187-B95099CA2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3325" y="549275"/>
            <a:ext cx="12382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9330BAC-2A7E-A24F-A449-54F189FFD4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03859"/>
            <a:ext cx="8497763" cy="636588"/>
          </a:xfrm>
          <a:noFill/>
        </p:spPr>
        <p:txBody>
          <a:bodyPr/>
          <a:lstStyle/>
          <a:p>
            <a:pPr algn="ctr" eaLnBrk="1" hangingPunct="1"/>
            <a:r>
              <a:rPr lang="en-GB" sz="2800" b="1" dirty="0"/>
              <a:t>What Choices Do We Have About What </a:t>
            </a:r>
            <a:br>
              <a:rPr lang="en-GB" sz="2800" b="1" dirty="0"/>
            </a:br>
            <a:r>
              <a:rPr lang="en-GB" sz="2800" b="1" dirty="0"/>
              <a:t>We Spend?</a:t>
            </a:r>
            <a:endParaRPr lang="en-GB" alt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0">
            <a:extLst>
              <a:ext uri="{FF2B5EF4-FFF2-40B4-BE49-F238E27FC236}">
                <a16:creationId xmlns:a16="http://schemas.microsoft.com/office/drawing/2014/main" id="{E4E0E35A-5A78-BF4C-8F89-535DC3E5E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36563"/>
            <a:ext cx="8220075" cy="5584825"/>
          </a:xfrm>
          <a:prstGeom prst="roundRect">
            <a:avLst>
              <a:gd name="adj" fmla="val 2204"/>
            </a:avLst>
          </a:prstGeom>
        </p:spPr>
        <p:txBody>
          <a:bodyPr/>
          <a:lstStyle/>
          <a:p>
            <a:pPr eaLnBrk="1" hangingPunct="1"/>
            <a:r>
              <a:rPr lang="en-GB" altLang="en-US" sz="5400" b="1" dirty="0">
                <a:latin typeface="Twinkl" pitchFamily="2" charset="77"/>
              </a:rPr>
              <a:t>Exploring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00A7E7"/>
      </a:accent1>
      <a:accent2>
        <a:srgbClr val="F0821A"/>
      </a:accent2>
      <a:accent3>
        <a:srgbClr val="8C368C"/>
      </a:accent3>
      <a:accent4>
        <a:srgbClr val="009640"/>
      </a:accent4>
      <a:accent5>
        <a:srgbClr val="31B7BC"/>
      </a:accent5>
      <a:accent6>
        <a:srgbClr val="F9B000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esson Presentation Template V3" id="{13A325FB-8903-44F8-B69F-3A8953959691}" vid="{DD43BEFA-AFEC-4BC2-902B-1424709734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Lesson Presentation Template</Template>
  <TotalTime>597</TotalTime>
  <Words>691</Words>
  <Application>Microsoft Office PowerPoint</Application>
  <PresentationFormat>On-screen Show (4:3)</PresentationFormat>
  <Paragraphs>71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Twinkl</vt:lpstr>
      <vt:lpstr>Roboto</vt:lpstr>
      <vt:lpstr>Arial</vt:lpstr>
      <vt:lpstr>Office Theme</vt:lpstr>
      <vt:lpstr>PowerPoint Presentation</vt:lpstr>
      <vt:lpstr>PowerPoint Presentation</vt:lpstr>
      <vt:lpstr>PowerPoint Presentation</vt:lpstr>
      <vt:lpstr>The Big Questions</vt:lpstr>
      <vt:lpstr>PowerPoint Presentation</vt:lpstr>
      <vt:lpstr>Reconnecting</vt:lpstr>
      <vt:lpstr>What Choices Do We Have About What  We Spend?</vt:lpstr>
      <vt:lpstr>What Choices Do We Have About What  We Spend?</vt:lpstr>
      <vt:lpstr>Exploring</vt:lpstr>
      <vt:lpstr>PowerPoint Presentation</vt:lpstr>
      <vt:lpstr>PowerPoint Presentation</vt:lpstr>
      <vt:lpstr>Consolidating</vt:lpstr>
      <vt:lpstr>PowerPoint Presentation</vt:lpstr>
      <vt:lpstr>Reflecting</vt:lpstr>
      <vt:lpstr>PowerPoint Presentation</vt:lpstr>
      <vt:lpstr>PowerPoint Presentation</vt:lpstr>
      <vt:lpstr>The Big Questions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PSHE and Citizenship</dc:title>
  <dc:creator>Naomi Adam</dc:creator>
  <cp:lastModifiedBy>Anthony Slater</cp:lastModifiedBy>
  <cp:revision>53</cp:revision>
  <dcterms:created xsi:type="dcterms:W3CDTF">2018-11-02T12:49:22Z</dcterms:created>
  <dcterms:modified xsi:type="dcterms:W3CDTF">2021-01-31T14:24:51Z</dcterms:modified>
</cp:coreProperties>
</file>