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3" r:id="rId4"/>
    <p:sldId id="274" r:id="rId5"/>
    <p:sldId id="275" r:id="rId6"/>
    <p:sldId id="276" r:id="rId7"/>
    <p:sldId id="277" r:id="rId8"/>
    <p:sldId id="278" r:id="rId9"/>
    <p:sldId id="279" r:id="rId10"/>
    <p:sldId id="280" r:id="rId11"/>
    <p:sldId id="282" r:id="rId12"/>
    <p:sldId id="283" r:id="rId13"/>
    <p:sldId id="284"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
      <p:font typeface="Twinkl SemiBold"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84"/>
    <a:srgbClr val="1D75AA"/>
    <a:srgbClr val="DE1E5A"/>
    <a:srgbClr val="C0DEC2"/>
    <a:srgbClr val="5B2A85"/>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showGuides="1">
      <p:cViewPr varScale="1">
        <p:scale>
          <a:sx n="72" d="100"/>
          <a:sy n="72" d="100"/>
        </p:scale>
        <p:origin x="114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55541"/>
            <a:ext cx="5926504" cy="2750568"/>
          </a:xfrm>
          <a:prstGeom prst="roundRect">
            <a:avLst/>
          </a:prstGeom>
          <a:solidFill>
            <a:schemeClr val="bg1"/>
          </a:solidFill>
          <a:ln w="38100">
            <a:solidFill>
              <a:srgbClr val="1D75AA"/>
            </a:solidFill>
          </a:ln>
        </p:spPr>
        <p:txBody>
          <a:bodyPr wrap="square" lIns="108000" tIns="0" rIns="1872000" bIns="0" anchor="ctr">
            <a:noAutofit/>
          </a:bodyPr>
          <a:lstStyle/>
          <a:p>
            <a:pPr lvl="0"/>
            <a:r>
              <a:rPr lang="en-GB" sz="1600" dirty="0">
                <a:latin typeface="Twinkl" pitchFamily="50" charset="0"/>
              </a:rPr>
              <a:t>Some important people were watching what had happened.</a:t>
            </a:r>
          </a:p>
          <a:p>
            <a:pPr lvl="0"/>
            <a:endParaRPr lang="en-GB" sz="1600" dirty="0">
              <a:latin typeface="Twinkl" pitchFamily="50" charset="0"/>
            </a:endParaRPr>
          </a:p>
          <a:p>
            <a:pPr lvl="0"/>
            <a:r>
              <a:rPr lang="en-GB" sz="1600" dirty="0">
                <a:latin typeface="Twinkl" pitchFamily="50" charset="0"/>
              </a:rPr>
              <a:t>“Who does Jesus think he is?” thought one of them angrily.</a:t>
            </a:r>
          </a:p>
          <a:p>
            <a:pPr lvl="0"/>
            <a:endParaRPr lang="en-GB" sz="1600" dirty="0">
              <a:latin typeface="Twinkl" pitchFamily="50" charset="0"/>
            </a:endParaRPr>
          </a:p>
          <a:p>
            <a:pPr lvl="0"/>
            <a:r>
              <a:rPr lang="en-GB" sz="1600" dirty="0">
                <a:latin typeface="Twinkl" pitchFamily="50" charset="0"/>
              </a:rPr>
              <a:t>“Only God can tell people they are forgiven for the wrong things they </a:t>
            </a:r>
            <a:br>
              <a:rPr lang="en-GB" sz="1600" dirty="0">
                <a:latin typeface="Twinkl" pitchFamily="50" charset="0"/>
              </a:rPr>
            </a:br>
            <a:r>
              <a:rPr lang="en-GB" sz="1600" dirty="0">
                <a:latin typeface="Twinkl" pitchFamily="50" charset="0"/>
              </a:rPr>
              <a:t>have done!” thought another person.</a:t>
            </a:r>
          </a:p>
        </p:txBody>
      </p:sp>
      <p:pic>
        <p:nvPicPr>
          <p:cNvPr id="3" name="Picture 2">
            <a:extLst>
              <a:ext uri="{FF2B5EF4-FFF2-40B4-BE49-F238E27FC236}">
                <a16:creationId xmlns:a16="http://schemas.microsoft.com/office/drawing/2014/main" id="{FF59D364-347E-4AA2-99B0-9DA9F1CF45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563207" y="2155539"/>
            <a:ext cx="3840569" cy="3840569"/>
          </a:xfrm>
          <a:prstGeom prst="flowChartConnector">
            <a:avLst/>
          </a:prstGeom>
        </p:spPr>
      </p:pic>
      <p:sp>
        <p:nvSpPr>
          <p:cNvPr id="21" name="Title 20"/>
          <p:cNvSpPr>
            <a:spLocks noGrp="1"/>
          </p:cNvSpPr>
          <p:nvPr>
            <p:ph type="title"/>
          </p:nvPr>
        </p:nvSpPr>
        <p:spPr>
          <a:xfrm>
            <a:off x="448408" y="765175"/>
            <a:ext cx="8236153" cy="994306"/>
          </a:xfrm>
          <a:solidFill>
            <a:srgbClr val="1D75AA"/>
          </a:solidFill>
        </p:spPr>
        <p:txBody>
          <a:bodyPr/>
          <a:lstStyle/>
          <a:p>
            <a:r>
              <a:rPr lang="en-GB" sz="3600" dirty="0">
                <a:solidFill>
                  <a:schemeClr val="bg1"/>
                </a:solidFill>
                <a:latin typeface="Twinkl SemiBold" pitchFamily="2" charset="0"/>
              </a:rPr>
              <a:t>Some People Are Cross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2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“Why are you thinking these things?” he asked.</a:t>
            </a:r>
          </a:p>
          <a:p>
            <a:pPr lvl="0"/>
            <a:r>
              <a:rPr lang="en-GB" sz="1600" dirty="0">
                <a:latin typeface="Twinkl" pitchFamily="50" charset="0"/>
              </a:rPr>
              <a:t>“What would be easier for me to say? </a:t>
            </a:r>
            <a:br>
              <a:rPr lang="en-GB" sz="1600" dirty="0">
                <a:latin typeface="Twinkl" pitchFamily="50" charset="0"/>
              </a:rPr>
            </a:br>
            <a:r>
              <a:rPr lang="en-GB" sz="1600" dirty="0">
                <a:latin typeface="Twinkl" pitchFamily="50" charset="0"/>
              </a:rPr>
              <a:t>You are forgiven or get up and walk?”</a:t>
            </a:r>
          </a:p>
        </p:txBody>
      </p:sp>
      <p:pic>
        <p:nvPicPr>
          <p:cNvPr id="14" name="Picture 13">
            <a:extLst>
              <a:ext uri="{FF2B5EF4-FFF2-40B4-BE49-F238E27FC236}">
                <a16:creationId xmlns:a16="http://schemas.microsoft.com/office/drawing/2014/main" id="{3C1659CF-60D4-4CD6-A8A8-8B6CBF125A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45"/>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Jesus Knows</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is going to happen next?</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584775"/>
          </a:xfrm>
          <a:prstGeom prst="rect">
            <a:avLst/>
          </a:prstGeom>
          <a:noFill/>
        </p:spPr>
        <p:txBody>
          <a:bodyPr wrap="square" rtlCol="0">
            <a:spAutoFit/>
          </a:bodyPr>
          <a:lstStyle/>
          <a:p>
            <a:pPr lvl="0"/>
            <a:r>
              <a:rPr lang="en-GB" sz="1600" dirty="0">
                <a:latin typeface="Twinkl" pitchFamily="50" charset="0"/>
              </a:rPr>
              <a:t>Jesus was very special so he knew what the important people were thinking.</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00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To the astonishment of everyone watching, the man did exactly that! He was able to get up by himself and walk. </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Get Up!</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How do you think the man felt? </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Jesus turned to the paralysed man lying on his mat and said, “Get up, take your mat and walk home.”</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5433F27-3BEE-48AA-B343-1ABF4F018F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90047" y="1767554"/>
            <a:ext cx="3090082" cy="3750180"/>
          </a:xfrm>
          <a:prstGeom prst="rect">
            <a:avLst/>
          </a:prstGeom>
        </p:spPr>
      </p:pic>
    </p:spTree>
    <p:extLst>
      <p:ext uri="{BB962C8B-B14F-4D97-AF65-F5344CB8AC3E}">
        <p14:creationId xmlns:p14="http://schemas.microsoft.com/office/powerpoint/2010/main" val="22792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55650" y="2024531"/>
            <a:ext cx="6330950" cy="186966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“We have never seen anything like this before!” cheered one person.</a:t>
            </a:r>
          </a:p>
          <a:p>
            <a:pPr lvl="0"/>
            <a:endParaRPr lang="en-GB" sz="1600" dirty="0">
              <a:latin typeface="Twinkl" pitchFamily="50" charset="0"/>
            </a:endParaRPr>
          </a:p>
          <a:p>
            <a:pPr lvl="0"/>
            <a:r>
              <a:rPr lang="en-GB" sz="1600" dirty="0">
                <a:latin typeface="Twinkl" pitchFamily="50" charset="0"/>
              </a:rPr>
              <a:t>“God is good!” said another.</a:t>
            </a:r>
          </a:p>
          <a:p>
            <a:pPr lvl="0"/>
            <a:endParaRPr lang="en-GB" sz="1600" dirty="0">
              <a:latin typeface="Twinkl" pitchFamily="50" charset="0"/>
            </a:endParaRPr>
          </a:p>
          <a:p>
            <a:pPr lvl="0"/>
            <a:r>
              <a:rPr lang="en-GB" sz="1600" dirty="0">
                <a:latin typeface="Twinkl" pitchFamily="50" charset="0"/>
              </a:rPr>
              <a:t>It was a very special day.</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91770" y="198671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Is Amazed</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169878"/>
            <a:ext cx="7057609" cy="922948"/>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the man said to Jesus and his friends who had helped him?</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2" name="Oval 11">
            <a:extLst>
              <a:ext uri="{FF2B5EF4-FFF2-40B4-BE49-F238E27FC236}">
                <a16:creationId xmlns:a16="http://schemas.microsoft.com/office/drawing/2014/main" id="{46BCBADD-1A95-4C13-9755-C14757B0522A}"/>
              </a:ext>
            </a:extLst>
          </p:cNvPr>
          <p:cNvSpPr/>
          <p:nvPr/>
        </p:nvSpPr>
        <p:spPr>
          <a:xfrm>
            <a:off x="5591770" y="198671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5E8862C-CD07-4F15-B986-7716E83874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875" y="2068984"/>
            <a:ext cx="1550369" cy="2564155"/>
          </a:xfrm>
          <a:prstGeom prst="rect">
            <a:avLst/>
          </a:prstGeom>
        </p:spPr>
      </p:pic>
    </p:spTree>
    <p:extLst>
      <p:ext uri="{BB962C8B-B14F-4D97-AF65-F5344CB8AC3E}">
        <p14:creationId xmlns:p14="http://schemas.microsoft.com/office/powerpoint/2010/main" val="40898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831123"/>
          </a:xfrm>
          <a:prstGeom prst="roundRect">
            <a:avLst/>
          </a:prstGeom>
          <a:solidFill>
            <a:schemeClr val="bg1"/>
          </a:solidFill>
          <a:ln w="38100">
            <a:solidFill>
              <a:srgbClr val="1D75AA"/>
            </a:solidFill>
          </a:ln>
        </p:spPr>
        <p:txBody>
          <a:bodyPr wrap="square" lIns="108000" tIns="0" rIns="1584000" bIns="0" anchor="ctr">
            <a:noAutofit/>
          </a:bodyPr>
          <a:lstStyle/>
          <a:p>
            <a:pPr lvl="0"/>
            <a:r>
              <a:rPr lang="en-GB" sz="1600" dirty="0">
                <a:latin typeface="Twinkl" pitchFamily="50" charset="0"/>
              </a:rPr>
              <a:t>Friends are very special. </a:t>
            </a:r>
            <a:br>
              <a:rPr lang="en-GB" sz="1600" dirty="0">
                <a:latin typeface="Twinkl" pitchFamily="50" charset="0"/>
              </a:rPr>
            </a:br>
            <a:r>
              <a:rPr lang="en-GB" sz="1600" dirty="0">
                <a:latin typeface="Twinkl" pitchFamily="50" charset="0"/>
              </a:rPr>
              <a:t>Who are your friends? </a:t>
            </a:r>
            <a:br>
              <a:rPr lang="en-GB" sz="1600" dirty="0">
                <a:latin typeface="Twinkl" pitchFamily="50" charset="0"/>
              </a:rPr>
            </a:br>
            <a:r>
              <a:rPr lang="en-GB" sz="1600" dirty="0">
                <a:latin typeface="Twinkl" pitchFamily="50" charset="0"/>
              </a:rPr>
              <a:t>What do you like doing together? </a:t>
            </a:r>
          </a:p>
          <a:p>
            <a:pPr lvl="0"/>
            <a:endParaRPr lang="en-GB" sz="1600" dirty="0">
              <a:latin typeface="Twinkl" pitchFamily="50" charset="0"/>
            </a:endParaRPr>
          </a:p>
          <a:p>
            <a:pPr lvl="0"/>
            <a:r>
              <a:rPr lang="en-GB" sz="1600" dirty="0">
                <a:latin typeface="Twinkl" pitchFamily="50" charset="0"/>
              </a:rPr>
              <a:t>Today we are going to learn </a:t>
            </a:r>
            <a:br>
              <a:rPr lang="en-GB" sz="1600" dirty="0">
                <a:latin typeface="Twinkl" pitchFamily="50" charset="0"/>
              </a:rPr>
            </a:br>
            <a:r>
              <a:rPr lang="en-GB" sz="1600" dirty="0">
                <a:latin typeface="Twinkl" pitchFamily="50" charset="0"/>
              </a:rPr>
              <a:t>about a group of people who did </a:t>
            </a:r>
            <a:br>
              <a:rPr lang="en-GB" sz="1600" dirty="0">
                <a:latin typeface="Twinkl" pitchFamily="50" charset="0"/>
              </a:rPr>
            </a:br>
            <a:r>
              <a:rPr lang="en-GB" sz="1600" dirty="0">
                <a:latin typeface="Twinkl" pitchFamily="50" charset="0"/>
              </a:rPr>
              <a:t>something very special for their </a:t>
            </a:r>
            <a:br>
              <a:rPr lang="en-GB" sz="1600" dirty="0">
                <a:latin typeface="Twinkl" pitchFamily="50" charset="0"/>
              </a:rPr>
            </a:br>
            <a:r>
              <a:rPr lang="en-GB" sz="1600" dirty="0">
                <a:latin typeface="Twinkl" pitchFamily="50" charset="0"/>
              </a:rPr>
              <a:t>friend.</a:t>
            </a:r>
          </a:p>
        </p:txBody>
      </p:sp>
      <p:pic>
        <p:nvPicPr>
          <p:cNvPr id="4" name="Picture 3">
            <a:extLst>
              <a:ext uri="{FF2B5EF4-FFF2-40B4-BE49-F238E27FC236}">
                <a16:creationId xmlns:a16="http://schemas.microsoft.com/office/drawing/2014/main" id="{834C304C-1000-4AA0-9820-86B785B432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52463" y="2155540"/>
            <a:ext cx="3840569" cy="3840569"/>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Friends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5B6296-4337-4DCE-B1A8-AA06F01C36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471" y="2734163"/>
            <a:ext cx="3875738" cy="335866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55650" y="4240154"/>
            <a:ext cx="6788150" cy="1852671"/>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Christians believe that Jesus performed miracles. A miracle is a </a:t>
            </a:r>
            <a:br>
              <a:rPr lang="en-GB" sz="1600" dirty="0">
                <a:solidFill>
                  <a:schemeClr val="bg1"/>
                </a:solidFill>
                <a:latin typeface="Twinkl" pitchFamily="50" charset="0"/>
              </a:rPr>
            </a:br>
            <a:r>
              <a:rPr lang="en-GB" sz="1600" dirty="0">
                <a:solidFill>
                  <a:schemeClr val="bg1"/>
                </a:solidFill>
                <a:latin typeface="Twinkl" pitchFamily="50" charset="0"/>
              </a:rPr>
              <a:t>special action which can’t be explained in a normal way. </a:t>
            </a:r>
            <a:br>
              <a:rPr lang="en-GB" sz="1600" dirty="0">
                <a:solidFill>
                  <a:schemeClr val="bg1"/>
                </a:solidFill>
                <a:latin typeface="Twinkl" pitchFamily="50" charset="0"/>
              </a:rPr>
            </a:br>
            <a:r>
              <a:rPr lang="en-GB" sz="1600" dirty="0">
                <a:solidFill>
                  <a:schemeClr val="bg1"/>
                </a:solidFill>
                <a:latin typeface="Twinkl" pitchFamily="50" charset="0"/>
              </a:rPr>
              <a:t>Christians believe that Jesus performed miracles such as:</a:t>
            </a:r>
          </a:p>
          <a:p>
            <a:pPr marL="285750" lvl="0" indent="-285750">
              <a:buFont typeface="Arial" panose="020B0604020202020204" pitchFamily="34" charset="0"/>
              <a:buChar char="•"/>
            </a:pPr>
            <a:r>
              <a:rPr lang="en-GB" sz="1600" dirty="0">
                <a:solidFill>
                  <a:schemeClr val="bg1"/>
                </a:solidFill>
                <a:latin typeface="Twinkl" pitchFamily="50" charset="0"/>
              </a:rPr>
              <a:t>feeding 5000 people</a:t>
            </a:r>
          </a:p>
          <a:p>
            <a:pPr marL="285750" lvl="0" indent="-285750">
              <a:buFont typeface="Arial" panose="020B0604020202020204" pitchFamily="34" charset="0"/>
              <a:buChar char="•"/>
            </a:pPr>
            <a:r>
              <a:rPr lang="en-GB" sz="1600" dirty="0">
                <a:solidFill>
                  <a:schemeClr val="bg1"/>
                </a:solidFill>
                <a:latin typeface="Twinkl" pitchFamily="50" charset="0"/>
              </a:rPr>
              <a:t>helping a blind man to see</a:t>
            </a:r>
          </a:p>
          <a:p>
            <a:pPr marL="285750" lvl="0" indent="-285750">
              <a:buFont typeface="Arial" panose="020B0604020202020204" pitchFamily="34" charset="0"/>
              <a:buChar char="•"/>
            </a:pPr>
            <a:r>
              <a:rPr lang="en-GB" sz="1600" dirty="0">
                <a:solidFill>
                  <a:schemeClr val="bg1"/>
                </a:solidFill>
                <a:latin typeface="Twinkl" pitchFamily="50" charset="0"/>
              </a:rPr>
              <a:t>bringing a girl back to life </a:t>
            </a:r>
          </a:p>
        </p:txBody>
      </p:sp>
      <p:sp>
        <p:nvSpPr>
          <p:cNvPr id="7" name="Rectangle: Rounded Corners 6">
            <a:extLst>
              <a:ext uri="{FF2B5EF4-FFF2-40B4-BE49-F238E27FC236}">
                <a16:creationId xmlns:a16="http://schemas.microsoft.com/office/drawing/2014/main" id="{E4C4D2D8-8B71-4B8D-8B12-8750B2FB850A}"/>
              </a:ext>
            </a:extLst>
          </p:cNvPr>
          <p:cNvSpPr/>
          <p:nvPr/>
        </p:nvSpPr>
        <p:spPr>
          <a:xfrm>
            <a:off x="1222131" y="2083514"/>
            <a:ext cx="6655777"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What do you already know about Jesus? </a:t>
            </a:r>
            <a:br>
              <a:rPr lang="en-GB" sz="1600" dirty="0">
                <a:solidFill>
                  <a:schemeClr val="tx1"/>
                </a:solidFill>
                <a:latin typeface="Twinkl" pitchFamily="50" charset="0"/>
              </a:rPr>
            </a:br>
            <a:r>
              <a:rPr lang="en-GB" sz="1600" dirty="0">
                <a:solidFill>
                  <a:schemeClr val="tx1"/>
                </a:solidFill>
                <a:latin typeface="Twinkl" pitchFamily="50" charset="0"/>
              </a:rPr>
              <a:t>Tell a partner. </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Was Jesus?</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2004121"/>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pic>
        <p:nvPicPr>
          <p:cNvPr id="11" name="Picture 10">
            <a:extLst>
              <a:ext uri="{FF2B5EF4-FFF2-40B4-BE49-F238E27FC236}">
                <a16:creationId xmlns:a16="http://schemas.microsoft.com/office/drawing/2014/main" id="{1EEA29BD-6BEE-4A5F-9310-055786363A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7927" y="1872761"/>
            <a:ext cx="1943456" cy="4435963"/>
          </a:xfrm>
          <a:prstGeom prst="rect">
            <a:avLst/>
          </a:prstGeom>
        </p:spPr>
      </p:pic>
      <p:sp>
        <p:nvSpPr>
          <p:cNvPr id="12" name="TextBox 11">
            <a:extLst>
              <a:ext uri="{FF2B5EF4-FFF2-40B4-BE49-F238E27FC236}">
                <a16:creationId xmlns:a16="http://schemas.microsoft.com/office/drawing/2014/main" id="{32D2C3F0-6A8A-4F41-9D13-94B01CA7EACF}"/>
              </a:ext>
            </a:extLst>
          </p:cNvPr>
          <p:cNvSpPr txBox="1"/>
          <p:nvPr/>
        </p:nvSpPr>
        <p:spPr>
          <a:xfrm>
            <a:off x="755650" y="3242033"/>
            <a:ext cx="6498004" cy="830997"/>
          </a:xfrm>
          <a:prstGeom prst="rect">
            <a:avLst/>
          </a:prstGeom>
          <a:noFill/>
        </p:spPr>
        <p:txBody>
          <a:bodyPr wrap="square" rtlCol="0">
            <a:spAutoFit/>
          </a:bodyPr>
          <a:lstStyle/>
          <a:p>
            <a:r>
              <a:rPr lang="en-GB" sz="1600" dirty="0">
                <a:latin typeface="Twinkl" pitchFamily="50" charset="0"/>
              </a:rPr>
              <a:t>Jesus is a very important person to Christians. They </a:t>
            </a:r>
            <a:br>
              <a:rPr lang="en-GB" sz="1600" dirty="0">
                <a:latin typeface="Twinkl" pitchFamily="50" charset="0"/>
              </a:rPr>
            </a:br>
            <a:r>
              <a:rPr lang="en-GB" sz="1600" dirty="0">
                <a:latin typeface="Twinkl" pitchFamily="50" charset="0"/>
              </a:rPr>
              <a:t>believe Jesus is the son of God and that he did many wonderful things when he lived on earth.</a:t>
            </a:r>
          </a:p>
        </p:txBody>
      </p:sp>
    </p:spTree>
    <p:extLst>
      <p:ext uri="{BB962C8B-B14F-4D97-AF65-F5344CB8AC3E}">
        <p14:creationId xmlns:p14="http://schemas.microsoft.com/office/powerpoint/2010/main" val="27861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755334"/>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Wherever Jesus went, huge crowds of people followed him. They were interested to see what he would do next!</a:t>
            </a:r>
          </a:p>
          <a:p>
            <a:pPr lvl="0"/>
            <a:endParaRPr lang="en-GB" sz="1600" dirty="0">
              <a:latin typeface="Twinkl" pitchFamily="50" charset="0"/>
            </a:endParaRPr>
          </a:p>
          <a:p>
            <a:r>
              <a:rPr lang="en-GB" sz="1600" dirty="0">
                <a:latin typeface="Twinkl" pitchFamily="50" charset="0"/>
              </a:rPr>
              <a:t>One day, Jesus was in a house in a town called Capernaum. A lot of people wanted to meet him, so many that the house soon filled up with people. There was no room at all, even the doorway to the house was filled with people wanting to hear Jesus speak.</a:t>
            </a:r>
          </a:p>
          <a:p>
            <a:pPr lvl="0"/>
            <a:endParaRPr lang="en-GB" sz="1600" dirty="0">
              <a:latin typeface="Twinkl" pitchFamily="50" charset="0"/>
            </a:endParaRPr>
          </a:p>
        </p:txBody>
      </p:sp>
      <p:pic>
        <p:nvPicPr>
          <p:cNvPr id="3" name="Picture 2">
            <a:extLst>
              <a:ext uri="{FF2B5EF4-FFF2-40B4-BE49-F238E27FC236}">
                <a16:creationId xmlns:a16="http://schemas.microsoft.com/office/drawing/2014/main" id="{DD816AAE-FEB7-41DF-82B2-8A792B0DE2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61"/>
          <a:stretch/>
        </p:blipFill>
        <p:spPr>
          <a:xfrm>
            <a:off x="4547781" y="2170681"/>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Wants to See Jesus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4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C4D2D8-8B71-4B8D-8B12-8750B2FB850A}"/>
              </a:ext>
            </a:extLst>
          </p:cNvPr>
          <p:cNvSpPr/>
          <p:nvPr/>
        </p:nvSpPr>
        <p:spPr>
          <a:xfrm>
            <a:off x="1222131" y="4319559"/>
            <a:ext cx="6567853" cy="1306864"/>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Ins="288000" rtlCol="0" anchor="ctr"/>
          <a:lstStyle/>
          <a:p>
            <a:r>
              <a:rPr lang="en-GB" sz="1600" dirty="0">
                <a:solidFill>
                  <a:schemeClr val="tx1"/>
                </a:solidFill>
                <a:latin typeface="Twinkl" pitchFamily="50" charset="0"/>
              </a:rPr>
              <a:t>Today, most buildings are designed so disabled people can get to all the different places. Are there any parts of your school that have been specially designed to help disabled people?</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The Paralysed Man</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4240166"/>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8" name="Rectangle: Rounded Corners 7">
            <a:extLst>
              <a:ext uri="{FF2B5EF4-FFF2-40B4-BE49-F238E27FC236}">
                <a16:creationId xmlns:a16="http://schemas.microsoft.com/office/drawing/2014/main" id="{9A94165D-22FC-4801-9B33-9385B5D87D49}"/>
              </a:ext>
            </a:extLst>
          </p:cNvPr>
          <p:cNvSpPr/>
          <p:nvPr/>
        </p:nvSpPr>
        <p:spPr>
          <a:xfrm>
            <a:off x="1222131" y="2933302"/>
            <a:ext cx="6787661"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How do you think the man felt?</a:t>
            </a:r>
            <a:endParaRPr lang="en-GB" sz="1600" dirty="0">
              <a:solidFill>
                <a:schemeClr val="tx1"/>
              </a:solidFill>
            </a:endParaRPr>
          </a:p>
        </p:txBody>
      </p:sp>
      <p:sp>
        <p:nvSpPr>
          <p:cNvPr id="9" name="Talk About It">
            <a:extLst>
              <a:ext uri="{FF2B5EF4-FFF2-40B4-BE49-F238E27FC236}">
                <a16:creationId xmlns:a16="http://schemas.microsoft.com/office/drawing/2014/main" id="{1487C3B9-2CDE-464C-9039-35CB37C175C6}"/>
              </a:ext>
            </a:extLst>
          </p:cNvPr>
          <p:cNvSpPr/>
          <p:nvPr/>
        </p:nvSpPr>
        <p:spPr>
          <a:xfrm>
            <a:off x="755650" y="2853909"/>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0" name="TextBox 9">
            <a:extLst>
              <a:ext uri="{FF2B5EF4-FFF2-40B4-BE49-F238E27FC236}">
                <a16:creationId xmlns:a16="http://schemas.microsoft.com/office/drawing/2014/main" id="{EBA74BE1-D1D6-4A94-8EF2-EE0291AD611A}"/>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Among the people who wanted to see Jesus was a paralysed man. Paralysed means he couldn’t walk or use his legs at all. This meant that the man had no way of getting to Jesus through the crowds of people.</a:t>
            </a:r>
          </a:p>
        </p:txBody>
      </p:sp>
      <p:pic>
        <p:nvPicPr>
          <p:cNvPr id="4" name="Picture 3">
            <a:extLst>
              <a:ext uri="{FF2B5EF4-FFF2-40B4-BE49-F238E27FC236}">
                <a16:creationId xmlns:a16="http://schemas.microsoft.com/office/drawing/2014/main" id="{8B8BD09B-0D3A-4A14-A558-455C3945F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1001" y="2437442"/>
            <a:ext cx="1101735" cy="3708976"/>
          </a:xfrm>
          <a:prstGeom prst="rect">
            <a:avLst/>
          </a:prstGeom>
        </p:spPr>
      </p:pic>
    </p:spTree>
    <p:extLst>
      <p:ext uri="{BB962C8B-B14F-4D97-AF65-F5344CB8AC3E}">
        <p14:creationId xmlns:p14="http://schemas.microsoft.com/office/powerpoint/2010/main" val="12843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“That sounds crazy!” </a:t>
            </a:r>
            <a:br>
              <a:rPr lang="en-GB" sz="1600" dirty="0">
                <a:latin typeface="Twinkl" pitchFamily="50" charset="0"/>
              </a:rPr>
            </a:br>
            <a:r>
              <a:rPr lang="en-GB" sz="1600" dirty="0">
                <a:latin typeface="Twinkl" pitchFamily="50" charset="0"/>
              </a:rPr>
              <a:t>laughed one of them. </a:t>
            </a: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An Idea</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Tell your partner about a time you helped a friend.</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1077218"/>
          </a:xfrm>
          <a:prstGeom prst="rect">
            <a:avLst/>
          </a:prstGeom>
          <a:noFill/>
        </p:spPr>
        <p:txBody>
          <a:bodyPr wrap="square" rtlCol="0">
            <a:spAutoFit/>
          </a:bodyPr>
          <a:lstStyle/>
          <a:p>
            <a:pPr lvl="0"/>
            <a:r>
              <a:rPr lang="en-GB" sz="1600" dirty="0">
                <a:latin typeface="Twinkl" pitchFamily="50" charset="0"/>
              </a:rPr>
              <a:t>The man’s friends knew he felt sad. They wanted to help their friend. All of a sudden, one of them had an idea. He gathered his friends together and whispered his plan to them.</a:t>
            </a:r>
          </a:p>
          <a:p>
            <a:pPr lvl="0"/>
            <a:endParaRPr lang="en-GB" sz="1600" dirty="0">
              <a:latin typeface="Twinkl" pitchFamily="50" charset="0"/>
            </a:endParaRPr>
          </a:p>
        </p:txBody>
      </p:sp>
      <p:sp>
        <p:nvSpPr>
          <p:cNvPr id="16" name="Rectangle: Rounded Corners 15">
            <a:extLst>
              <a:ext uri="{FF2B5EF4-FFF2-40B4-BE49-F238E27FC236}">
                <a16:creationId xmlns:a16="http://schemas.microsoft.com/office/drawing/2014/main" id="{6D2DEAA3-0D3B-44E1-A275-382E61383946}"/>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“There’s no way it’ll work,” </a:t>
            </a:r>
            <a:br>
              <a:rPr lang="en-GB" sz="1600" dirty="0">
                <a:latin typeface="Twinkl" pitchFamily="50" charset="0"/>
              </a:rPr>
            </a:br>
            <a:r>
              <a:rPr lang="en-GB" sz="1600" dirty="0">
                <a:latin typeface="Twinkl" pitchFamily="50" charset="0"/>
              </a:rPr>
              <a:t>stated another.</a:t>
            </a:r>
          </a:p>
        </p:txBody>
      </p:sp>
      <p:sp>
        <p:nvSpPr>
          <p:cNvPr id="17" name="Rectangle: Rounded Corners 16">
            <a:extLst>
              <a:ext uri="{FF2B5EF4-FFF2-40B4-BE49-F238E27FC236}">
                <a16:creationId xmlns:a16="http://schemas.microsoft.com/office/drawing/2014/main" id="{492ADCC5-D7DA-4E27-9BD4-11A49C6CF6C8}"/>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1908000" bIns="0" anchor="ctr">
            <a:noAutofit/>
          </a:bodyPr>
          <a:lstStyle/>
          <a:p>
            <a:pPr lvl="0"/>
            <a:r>
              <a:rPr lang="en-GB" sz="1600" dirty="0">
                <a:latin typeface="Twinkl" pitchFamily="50" charset="0"/>
              </a:rPr>
              <a:t>“Let’s try it!” said another, </a:t>
            </a:r>
            <a:br>
              <a:rPr lang="en-GB" sz="1600" dirty="0">
                <a:latin typeface="Twinkl" pitchFamily="50" charset="0"/>
              </a:rPr>
            </a:br>
            <a:r>
              <a:rPr lang="en-GB" sz="1600" dirty="0">
                <a:latin typeface="Twinkl" pitchFamily="50" charset="0"/>
              </a:rPr>
              <a:t>“We need to help our friend get to Jesus.”</a:t>
            </a:r>
          </a:p>
        </p:txBody>
      </p:sp>
      <p:pic>
        <p:nvPicPr>
          <p:cNvPr id="13" name="Picture 12">
            <a:extLst>
              <a:ext uri="{FF2B5EF4-FFF2-40B4-BE49-F238E27FC236}">
                <a16:creationId xmlns:a16="http://schemas.microsoft.com/office/drawing/2014/main" id="{31C528AB-ACA4-49AB-9D97-F5426B6FEC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8940" y="2544756"/>
            <a:ext cx="2796580" cy="2796580"/>
          </a:xfrm>
          <a:prstGeom prst="flowChartConnector">
            <a:avLst/>
          </a:prstGeom>
        </p:spPr>
      </p:pic>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8C2FEFD-5AE3-4DAA-B185-AB1C49A1D2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1504" y="3266098"/>
            <a:ext cx="3208022" cy="2075238"/>
          </a:xfrm>
          <a:prstGeom prst="rect">
            <a:avLst/>
          </a:prstGeom>
        </p:spPr>
      </p:pic>
    </p:spTree>
    <p:extLst>
      <p:ext uri="{BB962C8B-B14F-4D97-AF65-F5344CB8AC3E}">
        <p14:creationId xmlns:p14="http://schemas.microsoft.com/office/powerpoint/2010/main" val="20718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1"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P spid="16"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81288" y="1952092"/>
            <a:ext cx="7607062" cy="2503367"/>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Inside the room where Jesus was talking, there was a loud noise. </a:t>
            </a:r>
            <a:br>
              <a:rPr lang="en-GB" sz="1600" dirty="0">
                <a:solidFill>
                  <a:schemeClr val="bg1"/>
                </a:solidFill>
                <a:latin typeface="Twinkl" pitchFamily="50" charset="0"/>
              </a:rPr>
            </a:br>
            <a:r>
              <a:rPr lang="en-GB" sz="1600" dirty="0">
                <a:solidFill>
                  <a:schemeClr val="bg1"/>
                </a:solidFill>
                <a:latin typeface="Twinkl" pitchFamily="50" charset="0"/>
              </a:rPr>
              <a:t>Dust and bits of the ceiling started falling to the ground.</a:t>
            </a:r>
          </a:p>
          <a:p>
            <a:pPr lvl="0"/>
            <a:endParaRPr lang="en-GB" sz="1600" dirty="0">
              <a:solidFill>
                <a:schemeClr val="bg1"/>
              </a:solidFill>
              <a:latin typeface="Twinkl" pitchFamily="50" charset="0"/>
            </a:endParaRPr>
          </a:p>
          <a:p>
            <a:pPr lvl="0"/>
            <a:r>
              <a:rPr lang="en-GB" sz="1600" dirty="0">
                <a:solidFill>
                  <a:schemeClr val="bg1"/>
                </a:solidFill>
                <a:latin typeface="Twinkl" pitchFamily="50" charset="0"/>
              </a:rPr>
              <a:t>Everyone looked up in amazement to see spades </a:t>
            </a:r>
            <a:br>
              <a:rPr lang="en-GB" sz="1600" dirty="0">
                <a:solidFill>
                  <a:schemeClr val="bg1"/>
                </a:solidFill>
                <a:latin typeface="Twinkl" pitchFamily="50" charset="0"/>
              </a:rPr>
            </a:br>
            <a:r>
              <a:rPr lang="en-GB" sz="1600" dirty="0">
                <a:solidFill>
                  <a:schemeClr val="bg1"/>
                </a:solidFill>
                <a:latin typeface="Twinkl" pitchFamily="50" charset="0"/>
              </a:rPr>
              <a:t>appearing through the ceiling, digging a hole! </a:t>
            </a:r>
            <a:br>
              <a:rPr lang="en-GB" sz="1600" dirty="0">
                <a:solidFill>
                  <a:schemeClr val="bg1"/>
                </a:solidFill>
                <a:latin typeface="Twinkl" pitchFamily="50" charset="0"/>
              </a:rPr>
            </a:br>
            <a:r>
              <a:rPr lang="en-GB" sz="1600" dirty="0">
                <a:solidFill>
                  <a:schemeClr val="bg1"/>
                </a:solidFill>
                <a:latin typeface="Twinkl" pitchFamily="50" charset="0"/>
              </a:rPr>
              <a:t>Suddenly, there was a rectangle-shaped hole in </a:t>
            </a:r>
            <a:br>
              <a:rPr lang="en-GB" sz="1600" dirty="0">
                <a:solidFill>
                  <a:schemeClr val="bg1"/>
                </a:solidFill>
                <a:latin typeface="Twinkl" pitchFamily="50" charset="0"/>
              </a:rPr>
            </a:br>
            <a:r>
              <a:rPr lang="en-GB" sz="1600" dirty="0">
                <a:solidFill>
                  <a:schemeClr val="bg1"/>
                </a:solidFill>
                <a:latin typeface="Twinkl" pitchFamily="50" charset="0"/>
              </a:rPr>
              <a:t>the ceiling. </a:t>
            </a:r>
          </a:p>
        </p:txBody>
      </p:sp>
      <p:pic>
        <p:nvPicPr>
          <p:cNvPr id="5" name="Picture 4">
            <a:extLst>
              <a:ext uri="{FF2B5EF4-FFF2-40B4-BE49-F238E27FC236}">
                <a16:creationId xmlns:a16="http://schemas.microsoft.com/office/drawing/2014/main" id="{86CBA3FB-46C0-4246-8590-8AF6B395FA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7175" y="2834052"/>
            <a:ext cx="2241175" cy="2241175"/>
          </a:xfrm>
          <a:prstGeom prst="flowChartConnector">
            <a:avLst/>
          </a:prstGeom>
        </p:spPr>
      </p:pic>
      <p:sp>
        <p:nvSpPr>
          <p:cNvPr id="7" name="Rectangle: Rounded Corners 6">
            <a:extLst>
              <a:ext uri="{FF2B5EF4-FFF2-40B4-BE49-F238E27FC236}">
                <a16:creationId xmlns:a16="http://schemas.microsoft.com/office/drawing/2014/main" id="{E4C4D2D8-8B71-4B8D-8B12-8750B2FB850A}"/>
              </a:ext>
            </a:extLst>
          </p:cNvPr>
          <p:cNvSpPr/>
          <p:nvPr/>
        </p:nvSpPr>
        <p:spPr>
          <a:xfrm>
            <a:off x="1222131" y="5207811"/>
            <a:ext cx="7166219" cy="619846"/>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Can you guess what the friends’ plan was?</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Is Happening?</a:t>
            </a:r>
          </a:p>
        </p:txBody>
      </p:sp>
      <p:sp>
        <p:nvSpPr>
          <p:cNvPr id="3" name="Talk About It">
            <a:extLst>
              <a:ext uri="{FF2B5EF4-FFF2-40B4-BE49-F238E27FC236}">
                <a16:creationId xmlns:a16="http://schemas.microsoft.com/office/drawing/2014/main" id="{001CA975-713F-47B7-8669-78C9BB6D8426}"/>
              </a:ext>
            </a:extLst>
          </p:cNvPr>
          <p:cNvSpPr/>
          <p:nvPr/>
        </p:nvSpPr>
        <p:spPr>
          <a:xfrm>
            <a:off x="781288"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2" name="Oval 1">
            <a:extLst>
              <a:ext uri="{FF2B5EF4-FFF2-40B4-BE49-F238E27FC236}">
                <a16:creationId xmlns:a16="http://schemas.microsoft.com/office/drawing/2014/main" id="{B167EE9D-6CBA-47BA-9B8A-6C9E95E3C634}"/>
              </a:ext>
            </a:extLst>
          </p:cNvPr>
          <p:cNvSpPr/>
          <p:nvPr/>
        </p:nvSpPr>
        <p:spPr>
          <a:xfrm>
            <a:off x="6147175" y="2834052"/>
            <a:ext cx="2241175" cy="2241175"/>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17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759907"/>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A face appeared at each corner of the hole. Then, people watched a mat being lowered by ropes through the hole. Laying on the mat was the paralysed man.</a:t>
            </a:r>
          </a:p>
          <a:p>
            <a:pPr lvl="0"/>
            <a:endParaRPr lang="en-GB" sz="1600" dirty="0">
              <a:latin typeface="Twinkl" pitchFamily="50" charset="0"/>
            </a:endParaRPr>
          </a:p>
          <a:p>
            <a:pPr lvl="0"/>
            <a:r>
              <a:rPr lang="en-GB" sz="1600" dirty="0">
                <a:latin typeface="Twinkl" pitchFamily="50" charset="0"/>
              </a:rPr>
              <a:t>As the man’s friends gently lowered him to the floor, the crowd of people made space.</a:t>
            </a:r>
          </a:p>
        </p:txBody>
      </p:sp>
      <p:pic>
        <p:nvPicPr>
          <p:cNvPr id="4" name="Picture 3">
            <a:extLst>
              <a:ext uri="{FF2B5EF4-FFF2-40B4-BE49-F238E27FC236}">
                <a16:creationId xmlns:a16="http://schemas.microsoft.com/office/drawing/2014/main" id="{0A97E6FA-AB7A-481C-8390-413A87F169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Is That?</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5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157457"/>
          </a:xfrm>
          <a:prstGeom prst="roundRect">
            <a:avLst/>
          </a:prstGeom>
          <a:solidFill>
            <a:schemeClr val="bg1"/>
          </a:solidFill>
          <a:ln w="38100">
            <a:solidFill>
              <a:srgbClr val="1D75AA"/>
            </a:solidFill>
          </a:ln>
        </p:spPr>
        <p:txBody>
          <a:bodyPr wrap="square" lIns="108000" tIns="0" rIns="2700000" bIns="0" anchor="ctr">
            <a:noAutofit/>
          </a:bodyPr>
          <a:lstStyle/>
          <a:p>
            <a:pPr lvl="0"/>
            <a:r>
              <a:rPr lang="en-GB" sz="1600" dirty="0">
                <a:latin typeface="Twinkl" pitchFamily="50" charset="0"/>
              </a:rPr>
              <a:t>Jesus walked up to the paralysed man and then looked up through the hole in the ceiling. Jesus was very pleased with what the friends had done.</a:t>
            </a:r>
          </a:p>
          <a:p>
            <a:pPr lvl="0"/>
            <a:endParaRPr lang="en-GB" sz="1600" dirty="0">
              <a:latin typeface="Twinkl" pitchFamily="50" charset="0"/>
            </a:endParaRPr>
          </a:p>
          <a:p>
            <a:pPr lvl="0"/>
            <a:r>
              <a:rPr lang="en-GB" sz="1600" dirty="0">
                <a:latin typeface="Twinkl" pitchFamily="50" charset="0"/>
              </a:rPr>
              <a:t>He looked at the paralysed man and said, “You are forgiven for everything you have done wrong.”</a:t>
            </a:r>
          </a:p>
        </p:txBody>
      </p:sp>
      <p:pic>
        <p:nvPicPr>
          <p:cNvPr id="10" name="Picture 9">
            <a:extLst>
              <a:ext uri="{FF2B5EF4-FFF2-40B4-BE49-F238E27FC236}">
                <a16:creationId xmlns:a16="http://schemas.microsoft.com/office/drawing/2014/main" id="{62E9083B-6B94-4EE0-9986-FCCAD44941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Did Jesus Do?</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AC505B2-86DA-4B79-AC3F-C824DF35D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9438" y="1879358"/>
            <a:ext cx="1776911" cy="4220733"/>
          </a:xfrm>
          <a:prstGeom prst="rect">
            <a:avLst/>
          </a:prstGeom>
        </p:spPr>
      </p:pic>
    </p:spTree>
    <p:extLst>
      <p:ext uri="{BB962C8B-B14F-4D97-AF65-F5344CB8AC3E}">
        <p14:creationId xmlns:p14="http://schemas.microsoft.com/office/powerpoint/2010/main" val="15172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TotalTime>
  <Words>824</Words>
  <Application>Microsoft Office PowerPoint</Application>
  <PresentationFormat>On-screen Show (4:3)</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 SemiBold</vt:lpstr>
      <vt:lpstr>Twinkl</vt:lpstr>
      <vt:lpstr>Calibri</vt:lpstr>
      <vt:lpstr>Arial</vt:lpstr>
      <vt:lpstr>Office Theme</vt:lpstr>
      <vt:lpstr>PowerPoint Presentation</vt:lpstr>
      <vt:lpstr>Friends</vt:lpstr>
      <vt:lpstr>Who Was Jesus?</vt:lpstr>
      <vt:lpstr>Everyone Wants to See Jesus</vt:lpstr>
      <vt:lpstr>The Paralysed Man</vt:lpstr>
      <vt:lpstr>An Idea</vt:lpstr>
      <vt:lpstr>What Is Happening?</vt:lpstr>
      <vt:lpstr>Who Is That?</vt:lpstr>
      <vt:lpstr>What Did Jesus Do?</vt:lpstr>
      <vt:lpstr>Some People Are Cross</vt:lpstr>
      <vt:lpstr>Jesus Knows</vt:lpstr>
      <vt:lpstr>Get Up!</vt:lpstr>
      <vt:lpstr>Everyone Is Amazed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Anthony Slater</cp:lastModifiedBy>
  <cp:revision>8</cp:revision>
  <dcterms:created xsi:type="dcterms:W3CDTF">2018-10-31T08:35:20Z</dcterms:created>
  <dcterms:modified xsi:type="dcterms:W3CDTF">2021-01-31T15:15:06Z</dcterms:modified>
</cp:coreProperties>
</file>