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4" r:id="rId4"/>
    <p:sldId id="275" r:id="rId5"/>
    <p:sldId id="276" r:id="rId6"/>
    <p:sldId id="277" r:id="rId7"/>
    <p:sldId id="278" r:id="rId8"/>
    <p:sldId id="279" r:id="rId9"/>
    <p:sldId id="280" r:id="rId10"/>
    <p:sldId id="281" r:id="rId11"/>
    <p:sldId id="282" r:id="rId12"/>
    <p:sldId id="267" r:id="rId13"/>
  </p:sldIdLst>
  <p:sldSz cx="9144000" cy="6858000" type="screen4x3"/>
  <p:notesSz cx="6858000" cy="9144000"/>
  <p:embeddedFontLst>
    <p:embeddedFont>
      <p:font typeface="Twinkl SemiBold" charset="0"/>
      <p:bold r:id="rId16"/>
    </p:embeddedFon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2B57"/>
    <a:srgbClr val="1E2C37"/>
    <a:srgbClr val="1D2B37"/>
    <a:srgbClr val="EBEAEF"/>
    <a:srgbClr val="7768AD"/>
    <a:srgbClr val="E6E6E6"/>
    <a:srgbClr val="E7E8E8"/>
    <a:srgbClr val="DE1E5A"/>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1" autoAdjust="0"/>
    <p:restoredTop sz="94660"/>
  </p:normalViewPr>
  <p:slideViewPr>
    <p:cSldViewPr snapToGrid="0" showGuides="1">
      <p:cViewPr varScale="1">
        <p:scale>
          <a:sx n="88" d="100"/>
          <a:sy n="88" d="100"/>
        </p:scale>
        <p:origin x="1200" y="62"/>
      </p:cViewPr>
      <p:guideLst>
        <p:guide orient="horz" pos="2047"/>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t-t-25744-new-year-resolution-stars"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t-t-255-editable-birthday-party-food-list"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4855A-3768-4DDF-A2C4-3EB5BF8D03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248660" y="1905360"/>
            <a:ext cx="3139688" cy="3139688"/>
          </a:xfrm>
          <a:prstGeom prst="flowChartConnector">
            <a:avLst/>
          </a:prstGeom>
        </p:spPr>
      </p:pic>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New Year’s Resolutions</a:t>
            </a:r>
          </a:p>
        </p:txBody>
      </p:sp>
      <p:sp>
        <p:nvSpPr>
          <p:cNvPr id="5" name="Rectangle 4"/>
          <p:cNvSpPr/>
          <p:nvPr/>
        </p:nvSpPr>
        <p:spPr>
          <a:xfrm>
            <a:off x="755648" y="1908674"/>
            <a:ext cx="4866553" cy="1969770"/>
          </a:xfrm>
          <a:prstGeom prst="rect">
            <a:avLst/>
          </a:prstGeom>
        </p:spPr>
        <p:txBody>
          <a:bodyPr wrap="square" lIns="108000" tIns="0" rIns="0" bIns="0">
            <a:spAutoFit/>
          </a:bodyPr>
          <a:lstStyle/>
          <a:p>
            <a:pPr>
              <a:spcBef>
                <a:spcPct val="0"/>
              </a:spcBef>
            </a:pPr>
            <a:r>
              <a:rPr lang="en-GB" altLang="en-US" sz="1600" dirty="0"/>
              <a:t>Another thing that lots of people do at New Year is to make New Year’s resolutions. A resolution is a promise that you are going to do something. </a:t>
            </a:r>
          </a:p>
          <a:p>
            <a:pPr>
              <a:spcBef>
                <a:spcPct val="0"/>
              </a:spcBef>
            </a:pPr>
            <a:endParaRPr lang="en-GB" altLang="en-US" sz="1600" dirty="0"/>
          </a:p>
          <a:p>
            <a:pPr>
              <a:spcBef>
                <a:spcPct val="0"/>
              </a:spcBef>
            </a:pPr>
            <a:r>
              <a:rPr lang="en-GB" altLang="en-US" sz="1600" dirty="0"/>
              <a:t>Some things people set as resolutions might be</a:t>
            </a:r>
            <a:br>
              <a:rPr lang="en-GB" altLang="en-US" sz="1600" dirty="0"/>
            </a:br>
            <a:r>
              <a:rPr lang="en-GB" altLang="en-US" sz="1600" dirty="0"/>
              <a:t>to get more exercise, to practise spellings every </a:t>
            </a:r>
            <a:br>
              <a:rPr lang="en-GB" altLang="en-US" sz="1600" dirty="0"/>
            </a:br>
            <a:r>
              <a:rPr lang="en-GB" altLang="en-US" sz="1600" dirty="0"/>
              <a:t>day or to learn a musical instrument.</a:t>
            </a:r>
          </a:p>
          <a:p>
            <a:pPr>
              <a:spcBef>
                <a:spcPct val="0"/>
              </a:spcBef>
            </a:pPr>
            <a:endParaRPr lang="en-GB" altLang="en-US" sz="1600" dirty="0"/>
          </a:p>
        </p:txBody>
      </p:sp>
      <p:sp>
        <p:nvSpPr>
          <p:cNvPr id="6" name="Rectangle: Rounded Corners 5">
            <a:extLst>
              <a:ext uri="{FF2B5EF4-FFF2-40B4-BE49-F238E27FC236}">
                <a16:creationId xmlns:a16="http://schemas.microsoft.com/office/drawing/2014/main" id="{A3481A45-81B3-4BA3-8894-671E00C2B1DF}"/>
              </a:ext>
            </a:extLst>
          </p:cNvPr>
          <p:cNvSpPr/>
          <p:nvPr/>
        </p:nvSpPr>
        <p:spPr>
          <a:xfrm>
            <a:off x="755650" y="5190927"/>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7" name="Rectangle: Rounded Corners 6">
            <a:extLst>
              <a:ext uri="{FF2B5EF4-FFF2-40B4-BE49-F238E27FC236}">
                <a16:creationId xmlns:a16="http://schemas.microsoft.com/office/drawing/2014/main" id="{E37E1584-9133-4209-AFB6-A69AC0A3FE7A}"/>
              </a:ext>
            </a:extLst>
          </p:cNvPr>
          <p:cNvSpPr/>
          <p:nvPr/>
        </p:nvSpPr>
        <p:spPr>
          <a:xfrm>
            <a:off x="2656622" y="5190927"/>
            <a:ext cx="5731728" cy="901898"/>
          </a:xfrm>
          <a:prstGeom prst="roundRect">
            <a:avLst/>
          </a:prstGeom>
          <a:solidFill>
            <a:schemeClr val="bg1"/>
          </a:solidFill>
          <a:ln w="28575">
            <a:solidFill>
              <a:srgbClr val="2F2B57"/>
            </a:solidFill>
          </a:ln>
        </p:spPr>
        <p:txBody>
          <a:bodyPr wrap="square" lIns="108000" tIns="0" rIns="0" bIns="0" anchor="ctr">
            <a:noAutofit/>
          </a:bodyPr>
          <a:lstStyle/>
          <a:p>
            <a:pPr>
              <a:lnSpc>
                <a:spcPct val="100000"/>
              </a:lnSpc>
              <a:spcBef>
                <a:spcPct val="0"/>
              </a:spcBef>
              <a:buFontTx/>
              <a:buNone/>
            </a:pPr>
            <a:r>
              <a:rPr lang="en-GB" altLang="en-US" sz="1600" dirty="0"/>
              <a:t>Use these </a:t>
            </a:r>
            <a:r>
              <a:rPr lang="en-GB" altLang="en-US" sz="1600" dirty="0">
                <a:hlinkClick r:id="rId3"/>
              </a:rPr>
              <a:t>New Year's Resolution Stars</a:t>
            </a:r>
            <a:r>
              <a:rPr lang="en-GB" altLang="en-US" sz="1600" dirty="0"/>
              <a:t> to make your own New Year’s Resolutions.</a:t>
            </a:r>
          </a:p>
        </p:txBody>
      </p:sp>
      <p:sp>
        <p:nvSpPr>
          <p:cNvPr id="11" name="Oval 10">
            <a:extLst>
              <a:ext uri="{FF2B5EF4-FFF2-40B4-BE49-F238E27FC236}">
                <a16:creationId xmlns:a16="http://schemas.microsoft.com/office/drawing/2014/main" id="{CA906F46-2729-4402-9DC5-6955C26B6F7C}"/>
              </a:ext>
            </a:extLst>
          </p:cNvPr>
          <p:cNvSpPr/>
          <p:nvPr/>
        </p:nvSpPr>
        <p:spPr>
          <a:xfrm>
            <a:off x="5248660" y="1905360"/>
            <a:ext cx="3139688" cy="3139688"/>
          </a:xfrm>
          <a:prstGeom prst="ellipse">
            <a:avLst/>
          </a:prstGeom>
          <a:noFill/>
          <a:ln w="38100">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5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New Year Around the World</a:t>
            </a:r>
          </a:p>
        </p:txBody>
      </p:sp>
      <p:sp>
        <p:nvSpPr>
          <p:cNvPr id="5" name="Rectangle 4"/>
          <p:cNvSpPr/>
          <p:nvPr/>
        </p:nvSpPr>
        <p:spPr>
          <a:xfrm>
            <a:off x="755648" y="1908674"/>
            <a:ext cx="7632702" cy="492443"/>
          </a:xfrm>
          <a:prstGeom prst="rect">
            <a:avLst/>
          </a:prstGeom>
        </p:spPr>
        <p:txBody>
          <a:bodyPr wrap="square" lIns="108000" tIns="0" rIns="0" bIns="0">
            <a:spAutoFit/>
          </a:bodyPr>
          <a:lstStyle/>
          <a:p>
            <a:pPr>
              <a:spcBef>
                <a:spcPct val="0"/>
              </a:spcBef>
            </a:pPr>
            <a:r>
              <a:rPr lang="en-GB" altLang="en-US" sz="1600" dirty="0"/>
              <a:t>Click on the pins to find out about different New Year’s traditions around the world.</a:t>
            </a:r>
          </a:p>
        </p:txBody>
      </p:sp>
      <p:pic>
        <p:nvPicPr>
          <p:cNvPr id="4" name="Picture 3">
            <a:extLst>
              <a:ext uri="{FF2B5EF4-FFF2-40B4-BE49-F238E27FC236}">
                <a16:creationId xmlns:a16="http://schemas.microsoft.com/office/drawing/2014/main" id="{2B771387-BACA-4AAF-9E81-446FC2DB0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353" y="2550310"/>
            <a:ext cx="5343294" cy="3542515"/>
          </a:xfrm>
          <a:prstGeom prst="rect">
            <a:avLst/>
          </a:prstGeom>
        </p:spPr>
      </p:pic>
      <p:sp>
        <p:nvSpPr>
          <p:cNvPr id="8" name="Scotland">
            <a:extLst>
              <a:ext uri="{FF2B5EF4-FFF2-40B4-BE49-F238E27FC236}">
                <a16:creationId xmlns:a16="http://schemas.microsoft.com/office/drawing/2014/main" id="{991CE955-1FB1-4861-8E8F-D4AC9BD1CD1F}"/>
              </a:ext>
            </a:extLst>
          </p:cNvPr>
          <p:cNvSpPr/>
          <p:nvPr/>
        </p:nvSpPr>
        <p:spPr>
          <a:xfrm>
            <a:off x="4372826" y="3419947"/>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enmark">
            <a:extLst>
              <a:ext uri="{FF2B5EF4-FFF2-40B4-BE49-F238E27FC236}">
                <a16:creationId xmlns:a16="http://schemas.microsoft.com/office/drawing/2014/main" id="{AC51C306-E747-4FF5-A346-F2E967D95419}"/>
              </a:ext>
            </a:extLst>
          </p:cNvPr>
          <p:cNvSpPr/>
          <p:nvPr/>
        </p:nvSpPr>
        <p:spPr>
          <a:xfrm>
            <a:off x="4525226" y="3572347"/>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Brazil">
            <a:extLst>
              <a:ext uri="{FF2B5EF4-FFF2-40B4-BE49-F238E27FC236}">
                <a16:creationId xmlns:a16="http://schemas.microsoft.com/office/drawing/2014/main" id="{23D35E18-535C-4EA4-BB2E-372219B8BF65}"/>
              </a:ext>
            </a:extLst>
          </p:cNvPr>
          <p:cNvSpPr/>
          <p:nvPr/>
        </p:nvSpPr>
        <p:spPr>
          <a:xfrm>
            <a:off x="3699852" y="4602933"/>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ain">
            <a:extLst>
              <a:ext uri="{FF2B5EF4-FFF2-40B4-BE49-F238E27FC236}">
                <a16:creationId xmlns:a16="http://schemas.microsoft.com/office/drawing/2014/main" id="{0FF70105-4ADF-4ED8-8FAA-B87666019B46}"/>
              </a:ext>
            </a:extLst>
          </p:cNvPr>
          <p:cNvSpPr/>
          <p:nvPr/>
        </p:nvSpPr>
        <p:spPr>
          <a:xfrm>
            <a:off x="4378859" y="3851489"/>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E7532D9-F432-44F9-A2EF-9B5B4FA8952B}"/>
              </a:ext>
            </a:extLst>
          </p:cNvPr>
          <p:cNvSpPr/>
          <p:nvPr/>
        </p:nvSpPr>
        <p:spPr>
          <a:xfrm>
            <a:off x="755648" y="5187636"/>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Denmark – Plates are smashed on people’s door steps as it is meant to </a:t>
            </a:r>
            <a:br>
              <a:rPr lang="en-GB" altLang="en-US" sz="1600" dirty="0">
                <a:solidFill>
                  <a:schemeClr val="tx1"/>
                </a:solidFill>
              </a:rPr>
            </a:br>
            <a:r>
              <a:rPr lang="en-GB" altLang="en-US" sz="1600" dirty="0">
                <a:solidFill>
                  <a:schemeClr val="tx1"/>
                </a:solidFill>
              </a:rPr>
              <a:t>bring luck.</a:t>
            </a:r>
          </a:p>
        </p:txBody>
      </p:sp>
      <p:grpSp>
        <p:nvGrpSpPr>
          <p:cNvPr id="16" name="x Denmark">
            <a:extLst>
              <a:ext uri="{FF2B5EF4-FFF2-40B4-BE49-F238E27FC236}">
                <a16:creationId xmlns:a16="http://schemas.microsoft.com/office/drawing/2014/main" id="{516A4D31-2A94-4D0A-A1FE-ED39644E3DB9}"/>
              </a:ext>
            </a:extLst>
          </p:cNvPr>
          <p:cNvGrpSpPr/>
          <p:nvPr/>
        </p:nvGrpSpPr>
        <p:grpSpPr>
          <a:xfrm>
            <a:off x="8039399" y="5265268"/>
            <a:ext cx="275454" cy="275454"/>
            <a:chOff x="8039399" y="5265268"/>
            <a:chExt cx="275454" cy="275454"/>
          </a:xfrm>
        </p:grpSpPr>
        <p:sp>
          <p:nvSpPr>
            <p:cNvPr id="10" name="Oval 9">
              <a:extLst>
                <a:ext uri="{FF2B5EF4-FFF2-40B4-BE49-F238E27FC236}">
                  <a16:creationId xmlns:a16="http://schemas.microsoft.com/office/drawing/2014/main" id="{6BAB636E-36B1-49F1-A3AB-5F15022DEDE1}"/>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ication Sign 14">
              <a:extLst>
                <a:ext uri="{FF2B5EF4-FFF2-40B4-BE49-F238E27FC236}">
                  <a16:creationId xmlns:a16="http://schemas.microsoft.com/office/drawing/2014/main" id="{D2BEF1E8-0C21-4A41-85CE-005635EC4509}"/>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Rounded Corners 17">
            <a:extLst>
              <a:ext uri="{FF2B5EF4-FFF2-40B4-BE49-F238E27FC236}">
                <a16:creationId xmlns:a16="http://schemas.microsoft.com/office/drawing/2014/main" id="{4CD1A67A-45C7-460D-80D1-ACFB1D5A1F0D}"/>
              </a:ext>
            </a:extLst>
          </p:cNvPr>
          <p:cNvSpPr/>
          <p:nvPr/>
        </p:nvSpPr>
        <p:spPr>
          <a:xfrm>
            <a:off x="755648" y="5188139"/>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600" dirty="0">
                <a:solidFill>
                  <a:schemeClr val="tx1"/>
                </a:solidFill>
              </a:rPr>
              <a:t>Scotland – Some Scottish people go ‘first-footing’ at New Year. The aim is to </a:t>
            </a:r>
            <a:br>
              <a:rPr lang="en-GB" altLang="en-US" sz="1600" dirty="0">
                <a:solidFill>
                  <a:schemeClr val="tx1"/>
                </a:solidFill>
              </a:rPr>
            </a:br>
            <a:r>
              <a:rPr lang="en-GB" altLang="en-US" sz="1600" dirty="0">
                <a:solidFill>
                  <a:schemeClr val="tx1"/>
                </a:solidFill>
              </a:rPr>
              <a:t>be the first person to visit a person’s house in the new year.</a:t>
            </a:r>
          </a:p>
        </p:txBody>
      </p:sp>
      <p:grpSp>
        <p:nvGrpSpPr>
          <p:cNvPr id="19" name="x Scotland">
            <a:extLst>
              <a:ext uri="{FF2B5EF4-FFF2-40B4-BE49-F238E27FC236}">
                <a16:creationId xmlns:a16="http://schemas.microsoft.com/office/drawing/2014/main" id="{18BCD3ED-893C-4856-A5DD-AD7AD6F47FC1}"/>
              </a:ext>
            </a:extLst>
          </p:cNvPr>
          <p:cNvGrpSpPr/>
          <p:nvPr/>
        </p:nvGrpSpPr>
        <p:grpSpPr>
          <a:xfrm>
            <a:off x="8039399" y="5265771"/>
            <a:ext cx="275454" cy="275454"/>
            <a:chOff x="8039399" y="5265268"/>
            <a:chExt cx="275454" cy="275454"/>
          </a:xfrm>
        </p:grpSpPr>
        <p:sp>
          <p:nvSpPr>
            <p:cNvPr id="20" name="Oval 19">
              <a:extLst>
                <a:ext uri="{FF2B5EF4-FFF2-40B4-BE49-F238E27FC236}">
                  <a16:creationId xmlns:a16="http://schemas.microsoft.com/office/drawing/2014/main" id="{CEBAC67C-DB38-4AB1-A6FA-790F0BB9A1DB}"/>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51FD8D5B-E668-444A-A762-33C012AFC213}"/>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Rounded Corners 30">
            <a:extLst>
              <a:ext uri="{FF2B5EF4-FFF2-40B4-BE49-F238E27FC236}">
                <a16:creationId xmlns:a16="http://schemas.microsoft.com/office/drawing/2014/main" id="{771A2EF7-5387-41C7-A90D-15168F749D31}"/>
              </a:ext>
            </a:extLst>
          </p:cNvPr>
          <p:cNvSpPr/>
          <p:nvPr/>
        </p:nvSpPr>
        <p:spPr>
          <a:xfrm>
            <a:off x="755648" y="5187887"/>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600" dirty="0">
                <a:solidFill>
                  <a:schemeClr val="tx1"/>
                </a:solidFill>
              </a:rPr>
              <a:t>Spain – It is considered lucky to eat a grape each time the clock chimes at midnight. These 12 grapes are meant to bring you 12 months of luck!</a:t>
            </a:r>
          </a:p>
        </p:txBody>
      </p:sp>
      <p:grpSp>
        <p:nvGrpSpPr>
          <p:cNvPr id="32" name="x Spain">
            <a:extLst>
              <a:ext uri="{FF2B5EF4-FFF2-40B4-BE49-F238E27FC236}">
                <a16:creationId xmlns:a16="http://schemas.microsoft.com/office/drawing/2014/main" id="{965298EC-B9FD-4D54-8A63-28920F1699BB}"/>
              </a:ext>
            </a:extLst>
          </p:cNvPr>
          <p:cNvGrpSpPr/>
          <p:nvPr/>
        </p:nvGrpSpPr>
        <p:grpSpPr>
          <a:xfrm>
            <a:off x="8039399" y="5265519"/>
            <a:ext cx="275454" cy="275454"/>
            <a:chOff x="8039399" y="5265268"/>
            <a:chExt cx="275454" cy="275454"/>
          </a:xfrm>
        </p:grpSpPr>
        <p:sp>
          <p:nvSpPr>
            <p:cNvPr id="33" name="Oval 32">
              <a:extLst>
                <a:ext uri="{FF2B5EF4-FFF2-40B4-BE49-F238E27FC236}">
                  <a16:creationId xmlns:a16="http://schemas.microsoft.com/office/drawing/2014/main" id="{D472E958-93D5-4D91-8121-D49C766A901A}"/>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ultiplication Sign 33">
              <a:extLst>
                <a:ext uri="{FF2B5EF4-FFF2-40B4-BE49-F238E27FC236}">
                  <a16:creationId xmlns:a16="http://schemas.microsoft.com/office/drawing/2014/main" id="{6F403B30-FF43-42A2-866C-97587F71594B}"/>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Rounded Corners 34">
            <a:extLst>
              <a:ext uri="{FF2B5EF4-FFF2-40B4-BE49-F238E27FC236}">
                <a16:creationId xmlns:a16="http://schemas.microsoft.com/office/drawing/2014/main" id="{68669653-16D9-413D-BDC4-7645EB2EF738}"/>
              </a:ext>
            </a:extLst>
          </p:cNvPr>
          <p:cNvSpPr/>
          <p:nvPr/>
        </p:nvSpPr>
        <p:spPr>
          <a:xfrm>
            <a:off x="755648" y="5187384"/>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600" dirty="0">
                <a:solidFill>
                  <a:schemeClr val="tx1"/>
                </a:solidFill>
              </a:rPr>
              <a:t>Brazil – Lentils represent money in Brazil, so Brazilians eat them at New Year </a:t>
            </a:r>
            <a:br>
              <a:rPr lang="en-GB" altLang="en-US" sz="1600" dirty="0">
                <a:solidFill>
                  <a:schemeClr val="tx1"/>
                </a:solidFill>
              </a:rPr>
            </a:br>
            <a:r>
              <a:rPr lang="en-GB" altLang="en-US" sz="1600" dirty="0">
                <a:solidFill>
                  <a:schemeClr val="tx1"/>
                </a:solidFill>
              </a:rPr>
              <a:t>in the hope that they will have lots of money in the coming year. </a:t>
            </a:r>
          </a:p>
        </p:txBody>
      </p:sp>
      <p:grpSp>
        <p:nvGrpSpPr>
          <p:cNvPr id="36" name="Brazil x">
            <a:extLst>
              <a:ext uri="{FF2B5EF4-FFF2-40B4-BE49-F238E27FC236}">
                <a16:creationId xmlns:a16="http://schemas.microsoft.com/office/drawing/2014/main" id="{8425D7AC-A78B-4990-AF5D-04C26391C322}"/>
              </a:ext>
            </a:extLst>
          </p:cNvPr>
          <p:cNvGrpSpPr/>
          <p:nvPr/>
        </p:nvGrpSpPr>
        <p:grpSpPr>
          <a:xfrm>
            <a:off x="8039399" y="5265016"/>
            <a:ext cx="275454" cy="275454"/>
            <a:chOff x="8039399" y="5265268"/>
            <a:chExt cx="275454" cy="275454"/>
          </a:xfrm>
        </p:grpSpPr>
        <p:sp>
          <p:nvSpPr>
            <p:cNvPr id="37" name="Oval 36">
              <a:extLst>
                <a:ext uri="{FF2B5EF4-FFF2-40B4-BE49-F238E27FC236}">
                  <a16:creationId xmlns:a16="http://schemas.microsoft.com/office/drawing/2014/main" id="{A9BE02A1-C8F8-4D70-9C92-2A0F1DEAE2B8}"/>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ultiplication Sign 37">
              <a:extLst>
                <a:ext uri="{FF2B5EF4-FFF2-40B4-BE49-F238E27FC236}">
                  <a16:creationId xmlns:a16="http://schemas.microsoft.com/office/drawing/2014/main" id="{8CF5A68C-9536-4434-BFD0-8B68C68324C4}"/>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5153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childTnLst>
              </p:cTn>
              <p:nextCondLst>
                <p:cond evt="onClick" delay="0">
                  <p:tgtEl>
                    <p:spTgt spid="13"/>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9" grpId="0" animBg="1"/>
      <p:bldP spid="9" grpId="1" animBg="1"/>
      <p:bldP spid="18" grpId="0" animBg="1"/>
      <p:bldP spid="18" grpId="1" animBg="1"/>
      <p:bldP spid="31" grpId="0" animBg="1"/>
      <p:bldP spid="31" grpId="2" animBg="1"/>
      <p:bldP spid="35" grpId="0" animBg="1"/>
      <p:bldP spid="3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5884752"/>
            <a:ext cx="7632700" cy="423973"/>
          </a:xfrm>
          <a:prstGeom prst="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We are going to learn about New Year.</a:t>
            </a:r>
          </a:p>
        </p:txBody>
      </p:sp>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Guess the Clues</a:t>
            </a:r>
          </a:p>
        </p:txBody>
      </p:sp>
      <p:sp>
        <p:nvSpPr>
          <p:cNvPr id="5" name="Rectangle 4"/>
          <p:cNvSpPr/>
          <p:nvPr/>
        </p:nvSpPr>
        <p:spPr>
          <a:xfrm>
            <a:off x="755650" y="1863407"/>
            <a:ext cx="7632700" cy="246221"/>
          </a:xfrm>
          <a:prstGeom prst="rect">
            <a:avLst/>
          </a:prstGeom>
        </p:spPr>
        <p:txBody>
          <a:bodyPr wrap="square" lIns="0" tIns="0" rIns="0" bIns="0">
            <a:spAutoFit/>
          </a:bodyPr>
          <a:lstStyle/>
          <a:p>
            <a:pPr algn="ctr">
              <a:spcBef>
                <a:spcPct val="0"/>
              </a:spcBef>
            </a:pPr>
            <a:r>
              <a:rPr lang="en-GB" altLang="en-US" sz="1600" dirty="0"/>
              <a:t>Can you work out what these clues are about?</a:t>
            </a:r>
          </a:p>
        </p:txBody>
      </p:sp>
      <p:sp>
        <p:nvSpPr>
          <p:cNvPr id="7" name="Oval 6">
            <a:extLst>
              <a:ext uri="{FF2B5EF4-FFF2-40B4-BE49-F238E27FC236}">
                <a16:creationId xmlns:a16="http://schemas.microsoft.com/office/drawing/2014/main" id="{AD2EBA3B-E197-4203-9AF8-1BE881A1F628}"/>
              </a:ext>
            </a:extLst>
          </p:cNvPr>
          <p:cNvSpPr/>
          <p:nvPr/>
        </p:nvSpPr>
        <p:spPr>
          <a:xfrm>
            <a:off x="755650" y="2213554"/>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4D1D8E2-5592-4BCE-87E7-29BF1765DCCC}"/>
              </a:ext>
            </a:extLst>
          </p:cNvPr>
          <p:cNvSpPr/>
          <p:nvPr/>
        </p:nvSpPr>
        <p:spPr>
          <a:xfrm>
            <a:off x="3736661" y="2233759"/>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A1B895A-34F3-420A-A08F-54109F1B81C4}"/>
              </a:ext>
            </a:extLst>
          </p:cNvPr>
          <p:cNvSpPr/>
          <p:nvPr/>
        </p:nvSpPr>
        <p:spPr>
          <a:xfrm>
            <a:off x="6717672" y="2233759"/>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DFA2A95-0F20-4458-A17E-604770904615}"/>
              </a:ext>
            </a:extLst>
          </p:cNvPr>
          <p:cNvSpPr/>
          <p:nvPr/>
        </p:nvSpPr>
        <p:spPr>
          <a:xfrm>
            <a:off x="755650" y="4028568"/>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5C06DFC-0B39-4097-BC27-F28FA8A37445}"/>
              </a:ext>
            </a:extLst>
          </p:cNvPr>
          <p:cNvSpPr/>
          <p:nvPr/>
        </p:nvSpPr>
        <p:spPr>
          <a:xfrm>
            <a:off x="3736661" y="4048773"/>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04B314-A50A-4F89-A804-C5D1A8C75827}"/>
              </a:ext>
            </a:extLst>
          </p:cNvPr>
          <p:cNvSpPr/>
          <p:nvPr/>
        </p:nvSpPr>
        <p:spPr>
          <a:xfrm>
            <a:off x="6717672" y="4048773"/>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DD3E6ACA-F7CB-443D-AE96-4C7C152D31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84808">
            <a:off x="992331" y="2146859"/>
            <a:ext cx="1124150" cy="1791905"/>
          </a:xfrm>
          <a:prstGeom prst="rect">
            <a:avLst/>
          </a:prstGeom>
        </p:spPr>
      </p:pic>
      <p:pic>
        <p:nvPicPr>
          <p:cNvPr id="19" name="Picture 18">
            <a:extLst>
              <a:ext uri="{FF2B5EF4-FFF2-40B4-BE49-F238E27FC236}">
                <a16:creationId xmlns:a16="http://schemas.microsoft.com/office/drawing/2014/main" id="{0D9D5441-7FD3-4244-A402-81763047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913" y="2148032"/>
            <a:ext cx="724196" cy="1756405"/>
          </a:xfrm>
          <a:prstGeom prst="rect">
            <a:avLst/>
          </a:prstGeom>
        </p:spPr>
      </p:pic>
      <p:pic>
        <p:nvPicPr>
          <p:cNvPr id="24" name="Picture 23">
            <a:extLst>
              <a:ext uri="{FF2B5EF4-FFF2-40B4-BE49-F238E27FC236}">
                <a16:creationId xmlns:a16="http://schemas.microsoft.com/office/drawing/2014/main" id="{3A949BBF-A122-4B89-A103-B7E397132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6661" y="2286575"/>
            <a:ext cx="1689557" cy="1617862"/>
          </a:xfrm>
          <a:prstGeom prst="rect">
            <a:avLst/>
          </a:prstGeom>
        </p:spPr>
      </p:pic>
      <p:pic>
        <p:nvPicPr>
          <p:cNvPr id="28" name="Picture 27">
            <a:extLst>
              <a:ext uri="{FF2B5EF4-FFF2-40B4-BE49-F238E27FC236}">
                <a16:creationId xmlns:a16="http://schemas.microsoft.com/office/drawing/2014/main" id="{57E3CE26-7F6C-4C7E-89AD-0A299D0E4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710" y="4202838"/>
            <a:ext cx="1363458" cy="1362547"/>
          </a:xfrm>
          <a:prstGeom prst="rect">
            <a:avLst/>
          </a:prstGeom>
        </p:spPr>
      </p:pic>
      <p:pic>
        <p:nvPicPr>
          <p:cNvPr id="32" name="Picture 31">
            <a:extLst>
              <a:ext uri="{FF2B5EF4-FFF2-40B4-BE49-F238E27FC236}">
                <a16:creationId xmlns:a16="http://schemas.microsoft.com/office/drawing/2014/main" id="{6D75D49C-C4E0-431D-9F7E-6EF8DCB96E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6438" y="4028568"/>
            <a:ext cx="953146" cy="1815220"/>
          </a:xfrm>
          <a:prstGeom prst="rect">
            <a:avLst/>
          </a:prstGeom>
        </p:spPr>
      </p:pic>
      <p:pic>
        <p:nvPicPr>
          <p:cNvPr id="34" name="Picture 33">
            <a:extLst>
              <a:ext uri="{FF2B5EF4-FFF2-40B4-BE49-F238E27FC236}">
                <a16:creationId xmlns:a16="http://schemas.microsoft.com/office/drawing/2014/main" id="{C74B5520-0C88-4D4D-96C4-799B64698D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91" y="4020988"/>
            <a:ext cx="1065728" cy="166225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4C0C02D-4A2A-4E09-915A-D774032DF939}"/>
              </a:ext>
            </a:extLst>
          </p:cNvPr>
          <p:cNvSpPr/>
          <p:nvPr/>
        </p:nvSpPr>
        <p:spPr>
          <a:xfrm>
            <a:off x="755650" y="3975316"/>
            <a:ext cx="7632698" cy="994306"/>
          </a:xfrm>
          <a:prstGeom prst="roundRect">
            <a:avLst/>
          </a:prstGeom>
          <a:solidFill>
            <a:srgbClr val="FFFFFF"/>
          </a:solidFill>
          <a:ln w="28575">
            <a:solidFill>
              <a:srgbClr val="2F2B57"/>
            </a:solidFill>
          </a:ln>
        </p:spPr>
        <p:txBody>
          <a:bodyPr wrap="square" lIns="108000" tIns="0" rIns="0" bIns="0" anchor="ctr">
            <a:noAutofit/>
          </a:bodyPr>
          <a:lstStyle/>
          <a:p>
            <a:pPr>
              <a:spcBef>
                <a:spcPct val="0"/>
              </a:spcBef>
            </a:pPr>
            <a:r>
              <a:rPr lang="en-GB" altLang="en-US" sz="1600" dirty="0"/>
              <a:t>Rosh Hashanah – this is the Jewish new year. It happens in autumn. </a:t>
            </a:r>
            <a:br>
              <a:rPr lang="en-GB" altLang="en-US" sz="1600" dirty="0"/>
            </a:br>
            <a:r>
              <a:rPr lang="en-GB" altLang="en-US" sz="1600" dirty="0"/>
              <a:t>Jewish people will celebrate by visiting the synagogue (their </a:t>
            </a:r>
            <a:br>
              <a:rPr lang="en-GB" altLang="en-US" sz="1600" dirty="0"/>
            </a:br>
            <a:r>
              <a:rPr lang="en-GB" altLang="en-US" sz="1600" dirty="0"/>
              <a:t>special place) and by eating apples dipped in honey.</a:t>
            </a:r>
          </a:p>
        </p:txBody>
      </p:sp>
      <p:sp>
        <p:nvSpPr>
          <p:cNvPr id="23" name="Rectangle: Rounded Corners 22">
            <a:extLst>
              <a:ext uri="{FF2B5EF4-FFF2-40B4-BE49-F238E27FC236}">
                <a16:creationId xmlns:a16="http://schemas.microsoft.com/office/drawing/2014/main" id="{5F3B53DA-4AEC-4A85-BFEF-860BAEDBADD4}"/>
              </a:ext>
            </a:extLst>
          </p:cNvPr>
          <p:cNvSpPr/>
          <p:nvPr/>
        </p:nvSpPr>
        <p:spPr>
          <a:xfrm>
            <a:off x="755652" y="5244636"/>
            <a:ext cx="6976008" cy="831501"/>
          </a:xfrm>
          <a:prstGeom prst="roundRect">
            <a:avLst/>
          </a:prstGeom>
          <a:solidFill>
            <a:srgbClr val="FFFFFF"/>
          </a:solidFill>
          <a:ln w="28575">
            <a:solidFill>
              <a:srgbClr val="2F2B57"/>
            </a:solidFill>
          </a:ln>
        </p:spPr>
        <p:txBody>
          <a:bodyPr wrap="square" lIns="108000" tIns="0" rIns="0" bIns="0" anchor="ctr">
            <a:noAutofit/>
          </a:bodyPr>
          <a:lstStyle/>
          <a:p>
            <a:pPr>
              <a:spcBef>
                <a:spcPct val="0"/>
              </a:spcBef>
            </a:pPr>
            <a:r>
              <a:rPr lang="en-GB" altLang="en-US" sz="1600" dirty="0"/>
              <a:t>Thai New Year – this happens in April. Thai people celebrate </a:t>
            </a:r>
            <a:br>
              <a:rPr lang="en-GB" altLang="en-US" sz="1600" dirty="0"/>
            </a:br>
            <a:r>
              <a:rPr lang="en-GB" altLang="en-US" sz="1600" dirty="0"/>
              <a:t>by throwing water everywhere and having water fights!</a:t>
            </a:r>
          </a:p>
        </p:txBody>
      </p:sp>
      <p:pic>
        <p:nvPicPr>
          <p:cNvPr id="26" name="Picture 25">
            <a:extLst>
              <a:ext uri="{FF2B5EF4-FFF2-40B4-BE49-F238E27FC236}">
                <a16:creationId xmlns:a16="http://schemas.microsoft.com/office/drawing/2014/main" id="{B506F132-5557-411E-8F39-098523F922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602" t="8091" r="8965" b="8091"/>
          <a:stretch/>
        </p:blipFill>
        <p:spPr>
          <a:xfrm>
            <a:off x="6618085" y="4334094"/>
            <a:ext cx="1770265" cy="1770265"/>
          </a:xfrm>
          <a:prstGeom prst="flowChartConnector">
            <a:avLst/>
          </a:prstGeom>
        </p:spPr>
      </p:pic>
      <p:sp>
        <p:nvSpPr>
          <p:cNvPr id="20" name="Rectangle: Rounded Corners 19">
            <a:extLst>
              <a:ext uri="{FF2B5EF4-FFF2-40B4-BE49-F238E27FC236}">
                <a16:creationId xmlns:a16="http://schemas.microsoft.com/office/drawing/2014/main" id="{99EBB36D-536E-4CBF-9CB7-72E08EFF3524}"/>
              </a:ext>
            </a:extLst>
          </p:cNvPr>
          <p:cNvSpPr/>
          <p:nvPr/>
        </p:nvSpPr>
        <p:spPr>
          <a:xfrm>
            <a:off x="755649" y="2705996"/>
            <a:ext cx="7632700" cy="994306"/>
          </a:xfrm>
          <a:prstGeom prst="roundRect">
            <a:avLst/>
          </a:prstGeom>
          <a:solidFill>
            <a:srgbClr val="FFFFFF"/>
          </a:solidFill>
          <a:ln w="28575">
            <a:solidFill>
              <a:srgbClr val="2F2B57"/>
            </a:solidFill>
          </a:ln>
        </p:spPr>
        <p:txBody>
          <a:bodyPr wrap="square" lIns="108000" tIns="0" rIns="0" bIns="0" anchor="ctr">
            <a:noAutofit/>
          </a:bodyPr>
          <a:lstStyle/>
          <a:p>
            <a:pPr>
              <a:spcBef>
                <a:spcPct val="0"/>
              </a:spcBef>
            </a:pPr>
            <a:r>
              <a:rPr lang="en-GB" altLang="en-US" sz="1600" dirty="0"/>
              <a:t>Chinese New Year – this festival is in February. People celebrate by watching special dragon dances, giving gifts of money in red envelopes and having a special meal with family and friends.</a:t>
            </a:r>
          </a:p>
        </p:txBody>
      </p:sp>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Different New Year Festivals</a:t>
            </a:r>
          </a:p>
        </p:txBody>
      </p:sp>
      <p:sp>
        <p:nvSpPr>
          <p:cNvPr id="5" name="Rectangle 4"/>
          <p:cNvSpPr/>
          <p:nvPr/>
        </p:nvSpPr>
        <p:spPr>
          <a:xfrm>
            <a:off x="755650" y="1863407"/>
            <a:ext cx="7632700" cy="738664"/>
          </a:xfrm>
          <a:prstGeom prst="rect">
            <a:avLst/>
          </a:prstGeom>
        </p:spPr>
        <p:txBody>
          <a:bodyPr wrap="square" lIns="108000" tIns="0" rIns="0" bIns="0">
            <a:spAutoFit/>
          </a:bodyPr>
          <a:lstStyle/>
          <a:p>
            <a:pPr>
              <a:spcBef>
                <a:spcPct val="0"/>
              </a:spcBef>
            </a:pPr>
            <a:r>
              <a:rPr lang="en-GB" altLang="en-US" sz="1600" dirty="0"/>
              <a:t>New Year is a festival that celebrates the end of one year and the start of another. Lots of cultures have special new year festivals. They are at different times of the year.</a:t>
            </a:r>
          </a:p>
        </p:txBody>
      </p:sp>
      <p:sp>
        <p:nvSpPr>
          <p:cNvPr id="10" name="Oval 9">
            <a:extLst>
              <a:ext uri="{FF2B5EF4-FFF2-40B4-BE49-F238E27FC236}">
                <a16:creationId xmlns:a16="http://schemas.microsoft.com/office/drawing/2014/main" id="{EFFEAD26-AB23-4CC2-B0A2-7012C23D9D37}"/>
              </a:ext>
            </a:extLst>
          </p:cNvPr>
          <p:cNvSpPr/>
          <p:nvPr/>
        </p:nvSpPr>
        <p:spPr>
          <a:xfrm>
            <a:off x="6618082" y="4322559"/>
            <a:ext cx="1770265" cy="1770265"/>
          </a:xfrm>
          <a:prstGeom prst="ellipse">
            <a:avLst/>
          </a:prstGeom>
          <a:no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D9A414F-AD2C-455B-917C-B29DF91DF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637" y="4163205"/>
            <a:ext cx="2675613" cy="2162861"/>
          </a:xfrm>
          <a:prstGeom prst="rect">
            <a:avLst/>
          </a:prstGeom>
        </p:spPr>
      </p:pic>
    </p:spTree>
    <p:extLst>
      <p:ext uri="{BB962C8B-B14F-4D97-AF65-F5344CB8AC3E}">
        <p14:creationId xmlns:p14="http://schemas.microsoft.com/office/powerpoint/2010/main" val="231691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New Year</a:t>
            </a:r>
          </a:p>
        </p:txBody>
      </p:sp>
      <p:sp>
        <p:nvSpPr>
          <p:cNvPr id="5" name="Rectangle 4"/>
          <p:cNvSpPr/>
          <p:nvPr/>
        </p:nvSpPr>
        <p:spPr>
          <a:xfrm>
            <a:off x="755650" y="1863407"/>
            <a:ext cx="7632700" cy="492443"/>
          </a:xfrm>
          <a:prstGeom prst="rect">
            <a:avLst/>
          </a:prstGeom>
        </p:spPr>
        <p:txBody>
          <a:bodyPr wrap="square" lIns="108000" tIns="0" rIns="0" bIns="0">
            <a:spAutoFit/>
          </a:bodyPr>
          <a:lstStyle/>
          <a:p>
            <a:pPr>
              <a:spcBef>
                <a:spcPct val="0"/>
              </a:spcBef>
            </a:pPr>
            <a:r>
              <a:rPr lang="en-GB" altLang="en-US" sz="1600" dirty="0"/>
              <a:t>In lots of places, the new year is celebrated on 31</a:t>
            </a:r>
            <a:r>
              <a:rPr lang="en-GB" altLang="en-US" sz="1600" baseline="30000" dirty="0"/>
              <a:t>st</a:t>
            </a:r>
            <a:r>
              <a:rPr lang="en-GB" altLang="en-US" sz="1600" dirty="0"/>
              <a:t> December and 1</a:t>
            </a:r>
            <a:r>
              <a:rPr lang="en-GB" altLang="en-US" sz="1600" baseline="30000" dirty="0"/>
              <a:t>st</a:t>
            </a:r>
            <a:r>
              <a:rPr lang="en-GB" altLang="en-US" sz="1600" dirty="0"/>
              <a:t> January. The old year ends and the new year starts at midnight.</a:t>
            </a:r>
          </a:p>
        </p:txBody>
      </p:sp>
      <p:pic>
        <p:nvPicPr>
          <p:cNvPr id="11" name="Picture 10">
            <a:extLst>
              <a:ext uri="{FF2B5EF4-FFF2-40B4-BE49-F238E27FC236}">
                <a16:creationId xmlns:a16="http://schemas.microsoft.com/office/drawing/2014/main" id="{9E39660B-1DDB-42F7-BF57-E8CCDD543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711" y="2492020"/>
            <a:ext cx="3060576" cy="3058531"/>
          </a:xfrm>
          <a:prstGeom prst="rect">
            <a:avLst/>
          </a:prstGeom>
        </p:spPr>
      </p:pic>
      <p:sp>
        <p:nvSpPr>
          <p:cNvPr id="14" name="Rectangle: Rounded Corners 13">
            <a:extLst>
              <a:ext uri="{FF2B5EF4-FFF2-40B4-BE49-F238E27FC236}">
                <a16:creationId xmlns:a16="http://schemas.microsoft.com/office/drawing/2014/main" id="{B07D2AD1-6468-4458-8F9F-2FFDB13BEF69}"/>
              </a:ext>
            </a:extLst>
          </p:cNvPr>
          <p:cNvSpPr/>
          <p:nvPr/>
        </p:nvSpPr>
        <p:spPr>
          <a:xfrm>
            <a:off x="755651" y="5758004"/>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Talk About It</a:t>
            </a:r>
          </a:p>
        </p:txBody>
      </p:sp>
      <p:sp>
        <p:nvSpPr>
          <p:cNvPr id="15" name="Rectangle 14">
            <a:extLst>
              <a:ext uri="{FF2B5EF4-FFF2-40B4-BE49-F238E27FC236}">
                <a16:creationId xmlns:a16="http://schemas.microsoft.com/office/drawing/2014/main" id="{E29895DD-4163-4E08-A190-97C093577001}"/>
              </a:ext>
            </a:extLst>
          </p:cNvPr>
          <p:cNvSpPr/>
          <p:nvPr/>
        </p:nvSpPr>
        <p:spPr>
          <a:xfrm>
            <a:off x="2601803" y="5818736"/>
            <a:ext cx="7632700" cy="246221"/>
          </a:xfrm>
          <a:prstGeom prst="rect">
            <a:avLst/>
          </a:prstGeom>
        </p:spPr>
        <p:txBody>
          <a:bodyPr wrap="square" lIns="108000" tIns="0" rIns="0" bIns="0">
            <a:spAutoFit/>
          </a:bodyPr>
          <a:lstStyle/>
          <a:p>
            <a:pPr>
              <a:spcBef>
                <a:spcPct val="0"/>
              </a:spcBef>
            </a:pPr>
            <a:r>
              <a:rPr lang="en-GB" altLang="en-US" sz="1600" dirty="0"/>
              <a:t>Can you think of any other festivals that happen in December?</a:t>
            </a:r>
          </a:p>
        </p:txBody>
      </p:sp>
    </p:spTree>
    <p:extLst>
      <p:ext uri="{BB962C8B-B14F-4D97-AF65-F5344CB8AC3E}">
        <p14:creationId xmlns:p14="http://schemas.microsoft.com/office/powerpoint/2010/main" val="37724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12011-69BA-4CEA-AD71-40B39BD6E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68029" y="3597522"/>
            <a:ext cx="2520321" cy="2520321"/>
          </a:xfrm>
          <a:prstGeom prst="flowChartConnector">
            <a:avLst/>
          </a:prstGeom>
        </p:spPr>
      </p:pic>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How is New Year Celebrated?</a:t>
            </a:r>
          </a:p>
        </p:txBody>
      </p:sp>
      <p:sp>
        <p:nvSpPr>
          <p:cNvPr id="5" name="Rectangle 4"/>
          <p:cNvSpPr/>
          <p:nvPr/>
        </p:nvSpPr>
        <p:spPr>
          <a:xfrm>
            <a:off x="755650" y="1863407"/>
            <a:ext cx="7632700" cy="492443"/>
          </a:xfrm>
          <a:prstGeom prst="rect">
            <a:avLst/>
          </a:prstGeom>
        </p:spPr>
        <p:txBody>
          <a:bodyPr wrap="square" lIns="108000" tIns="0" rIns="0" bIns="0">
            <a:spAutoFit/>
          </a:bodyPr>
          <a:lstStyle/>
          <a:p>
            <a:pPr>
              <a:spcBef>
                <a:spcPct val="0"/>
              </a:spcBef>
            </a:pPr>
            <a:r>
              <a:rPr lang="en-GB" altLang="en-US" sz="1600" dirty="0"/>
              <a:t>31</a:t>
            </a:r>
            <a:r>
              <a:rPr lang="en-GB" altLang="en-US" sz="1600" baseline="30000" dirty="0"/>
              <a:t>st</a:t>
            </a:r>
            <a:r>
              <a:rPr lang="en-GB" altLang="en-US" sz="1600" dirty="0"/>
              <a:t> December is called New Year’s Eve. On New Year’s Eve, people might have or go to a party.</a:t>
            </a:r>
          </a:p>
        </p:txBody>
      </p:sp>
      <p:sp>
        <p:nvSpPr>
          <p:cNvPr id="14" name="Rectangle: Rounded Corners 13">
            <a:extLst>
              <a:ext uri="{FF2B5EF4-FFF2-40B4-BE49-F238E27FC236}">
                <a16:creationId xmlns:a16="http://schemas.microsoft.com/office/drawing/2014/main" id="{B07D2AD1-6468-4458-8F9F-2FFDB13BEF69}"/>
              </a:ext>
            </a:extLst>
          </p:cNvPr>
          <p:cNvSpPr/>
          <p:nvPr/>
        </p:nvSpPr>
        <p:spPr>
          <a:xfrm>
            <a:off x="755650" y="2670773"/>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Talk About It</a:t>
            </a:r>
          </a:p>
        </p:txBody>
      </p:sp>
      <p:sp>
        <p:nvSpPr>
          <p:cNvPr id="15" name="Rectangle 14">
            <a:extLst>
              <a:ext uri="{FF2B5EF4-FFF2-40B4-BE49-F238E27FC236}">
                <a16:creationId xmlns:a16="http://schemas.microsoft.com/office/drawing/2014/main" id="{E29895DD-4163-4E08-A190-97C093577001}"/>
              </a:ext>
            </a:extLst>
          </p:cNvPr>
          <p:cNvSpPr/>
          <p:nvPr/>
        </p:nvSpPr>
        <p:spPr>
          <a:xfrm>
            <a:off x="2601802" y="2670773"/>
            <a:ext cx="5718333" cy="984885"/>
          </a:xfrm>
          <a:prstGeom prst="rect">
            <a:avLst/>
          </a:prstGeom>
        </p:spPr>
        <p:txBody>
          <a:bodyPr wrap="square" lIns="108000" tIns="0" rIns="0" bIns="0">
            <a:spAutoFit/>
          </a:bodyPr>
          <a:lstStyle/>
          <a:p>
            <a:pPr>
              <a:spcBef>
                <a:spcPct val="0"/>
              </a:spcBef>
            </a:pPr>
            <a:r>
              <a:rPr lang="en-GB" altLang="en-US" sz="1600" dirty="0"/>
              <a:t>If you were planning a New Year’s Eve party, what would it be like? Who would you invite? What games would you play at the party? What music would you listen to? What would your guests eat and drink?</a:t>
            </a:r>
          </a:p>
        </p:txBody>
      </p:sp>
      <p:sp>
        <p:nvSpPr>
          <p:cNvPr id="7" name="Rectangle: Rounded Corners 6">
            <a:extLst>
              <a:ext uri="{FF2B5EF4-FFF2-40B4-BE49-F238E27FC236}">
                <a16:creationId xmlns:a16="http://schemas.microsoft.com/office/drawing/2014/main" id="{F1573CB6-2DC9-433D-BEF6-A11D459C3965}"/>
              </a:ext>
            </a:extLst>
          </p:cNvPr>
          <p:cNvSpPr/>
          <p:nvPr/>
        </p:nvSpPr>
        <p:spPr>
          <a:xfrm>
            <a:off x="755650" y="4010821"/>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8" name="Rectangle 7">
            <a:extLst>
              <a:ext uri="{FF2B5EF4-FFF2-40B4-BE49-F238E27FC236}">
                <a16:creationId xmlns:a16="http://schemas.microsoft.com/office/drawing/2014/main" id="{E7261848-83BC-42D4-B3F4-97824AFB7CA0}"/>
              </a:ext>
            </a:extLst>
          </p:cNvPr>
          <p:cNvSpPr/>
          <p:nvPr/>
        </p:nvSpPr>
        <p:spPr>
          <a:xfrm>
            <a:off x="2601803" y="4010821"/>
            <a:ext cx="2785010" cy="492443"/>
          </a:xfrm>
          <a:prstGeom prst="rect">
            <a:avLst/>
          </a:prstGeom>
        </p:spPr>
        <p:txBody>
          <a:bodyPr wrap="square" lIns="108000" tIns="0" rIns="0" bIns="0">
            <a:spAutoFit/>
          </a:bodyPr>
          <a:lstStyle/>
          <a:p>
            <a:pPr>
              <a:spcBef>
                <a:spcPct val="0"/>
              </a:spcBef>
            </a:pPr>
            <a:r>
              <a:rPr lang="en-GB" altLang="en-US" sz="1600" dirty="0"/>
              <a:t>Plan your party food using this </a:t>
            </a:r>
            <a:r>
              <a:rPr lang="en-GB" altLang="en-US" sz="1600" dirty="0">
                <a:hlinkClick r:id="rId3"/>
              </a:rPr>
              <a:t>Party Food List</a:t>
            </a:r>
            <a:r>
              <a:rPr lang="en-GB" altLang="en-US" sz="1600" dirty="0"/>
              <a:t> </a:t>
            </a:r>
          </a:p>
        </p:txBody>
      </p:sp>
      <p:sp>
        <p:nvSpPr>
          <p:cNvPr id="2" name="Oval 1">
            <a:extLst>
              <a:ext uri="{FF2B5EF4-FFF2-40B4-BE49-F238E27FC236}">
                <a16:creationId xmlns:a16="http://schemas.microsoft.com/office/drawing/2014/main" id="{E7B6523C-CE19-48A0-8E6A-D44C36639342}"/>
              </a:ext>
            </a:extLst>
          </p:cNvPr>
          <p:cNvSpPr/>
          <p:nvPr/>
        </p:nvSpPr>
        <p:spPr>
          <a:xfrm>
            <a:off x="5868029" y="3572504"/>
            <a:ext cx="2520321" cy="2520321"/>
          </a:xfrm>
          <a:prstGeom prst="ellipse">
            <a:avLst/>
          </a:prstGeom>
          <a:no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8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How is New Year Celebrated?</a:t>
            </a:r>
          </a:p>
        </p:txBody>
      </p:sp>
      <p:sp>
        <p:nvSpPr>
          <p:cNvPr id="5" name="Rectangle 4"/>
          <p:cNvSpPr/>
          <p:nvPr/>
        </p:nvSpPr>
        <p:spPr>
          <a:xfrm>
            <a:off x="755650" y="1863407"/>
            <a:ext cx="7632700" cy="492443"/>
          </a:xfrm>
          <a:prstGeom prst="rect">
            <a:avLst/>
          </a:prstGeom>
        </p:spPr>
        <p:txBody>
          <a:bodyPr wrap="square" lIns="108000" tIns="0" rIns="0" bIns="0">
            <a:spAutoFit/>
          </a:bodyPr>
          <a:lstStyle/>
          <a:p>
            <a:pPr>
              <a:spcBef>
                <a:spcPct val="0"/>
              </a:spcBef>
            </a:pPr>
            <a:r>
              <a:rPr lang="en-GB" altLang="en-US" sz="1600" dirty="0"/>
              <a:t>Some people watch firework displays. Why not have a go at drawing some of these firework effects?</a:t>
            </a:r>
          </a:p>
        </p:txBody>
      </p:sp>
      <p:pic>
        <p:nvPicPr>
          <p:cNvPr id="28" name="Picture 5">
            <a:extLst>
              <a:ext uri="{FF2B5EF4-FFF2-40B4-BE49-F238E27FC236}">
                <a16:creationId xmlns:a16="http://schemas.microsoft.com/office/drawing/2014/main" id="{0A5F6CB2-A44D-4F04-9CD9-633CD7E72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49" y="2449712"/>
            <a:ext cx="5936501" cy="36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DE6DD71-2B6F-4B45-B8CC-C411608F4EB7}"/>
              </a:ext>
            </a:extLst>
          </p:cNvPr>
          <p:cNvSpPr/>
          <p:nvPr/>
        </p:nvSpPr>
        <p:spPr>
          <a:xfrm>
            <a:off x="4218915" y="5468293"/>
            <a:ext cx="642796" cy="624532"/>
          </a:xfrm>
          <a:prstGeom prst="rect">
            <a:avLst/>
          </a:prstGeom>
          <a:solidFill>
            <a:srgbClr val="1E2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64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How is New Year Celebrated?</a:t>
            </a:r>
          </a:p>
        </p:txBody>
      </p:sp>
      <p:sp>
        <p:nvSpPr>
          <p:cNvPr id="5" name="Rectangle 4"/>
          <p:cNvSpPr/>
          <p:nvPr/>
        </p:nvSpPr>
        <p:spPr>
          <a:xfrm>
            <a:off x="755648" y="1908674"/>
            <a:ext cx="7632701" cy="1723549"/>
          </a:xfrm>
          <a:prstGeom prst="rect">
            <a:avLst/>
          </a:prstGeom>
        </p:spPr>
        <p:txBody>
          <a:bodyPr wrap="square" lIns="108000" tIns="0" rIns="0" bIns="0">
            <a:spAutoFit/>
          </a:bodyPr>
          <a:lstStyle/>
          <a:p>
            <a:pPr>
              <a:spcBef>
                <a:spcPct val="0"/>
              </a:spcBef>
            </a:pPr>
            <a:r>
              <a:rPr lang="en-GB" altLang="en-US" sz="1600" dirty="0"/>
              <a:t>However people celebrate, the important part of the </a:t>
            </a:r>
          </a:p>
          <a:p>
            <a:pPr>
              <a:spcBef>
                <a:spcPct val="0"/>
              </a:spcBef>
            </a:pPr>
            <a:r>
              <a:rPr lang="en-GB" altLang="en-US" sz="1600" dirty="0"/>
              <a:t>evening is the countdown to midnight.</a:t>
            </a:r>
          </a:p>
          <a:p>
            <a:pPr>
              <a:spcBef>
                <a:spcPct val="0"/>
              </a:spcBef>
            </a:pPr>
            <a:endParaRPr lang="en-GB" altLang="en-US" sz="1600" dirty="0"/>
          </a:p>
          <a:p>
            <a:pPr>
              <a:spcBef>
                <a:spcPct val="0"/>
              </a:spcBef>
            </a:pPr>
            <a:r>
              <a:rPr lang="en-GB" altLang="en-US" sz="1600" dirty="0"/>
              <a:t>Just before the clock strikes 12,</a:t>
            </a:r>
          </a:p>
          <a:p>
            <a:pPr>
              <a:spcBef>
                <a:spcPct val="0"/>
              </a:spcBef>
            </a:pPr>
            <a:r>
              <a:rPr lang="en-GB" altLang="en-US" sz="1600" dirty="0"/>
              <a:t>people will countdown from 10 to 1. </a:t>
            </a:r>
          </a:p>
          <a:p>
            <a:pPr>
              <a:spcBef>
                <a:spcPct val="0"/>
              </a:spcBef>
            </a:pPr>
            <a:r>
              <a:rPr lang="en-GB" altLang="en-US" sz="1600" dirty="0"/>
              <a:t>They will then cheer and say ‘happy </a:t>
            </a:r>
          </a:p>
          <a:p>
            <a:pPr>
              <a:spcBef>
                <a:spcPct val="0"/>
              </a:spcBef>
            </a:pPr>
            <a:r>
              <a:rPr lang="en-GB" altLang="en-US" sz="1600" dirty="0"/>
              <a:t>New Year’ to people.</a:t>
            </a:r>
          </a:p>
        </p:txBody>
      </p:sp>
      <p:sp>
        <p:nvSpPr>
          <p:cNvPr id="6" name="Rectangle: Rounded Corners 5">
            <a:extLst>
              <a:ext uri="{FF2B5EF4-FFF2-40B4-BE49-F238E27FC236}">
                <a16:creationId xmlns:a16="http://schemas.microsoft.com/office/drawing/2014/main" id="{353F008C-7CCC-42A3-84C2-853BD16F60F9}"/>
              </a:ext>
            </a:extLst>
          </p:cNvPr>
          <p:cNvSpPr/>
          <p:nvPr/>
        </p:nvSpPr>
        <p:spPr>
          <a:xfrm>
            <a:off x="755650" y="3899156"/>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7" name="Rectangle: Rounded Corners 6">
            <a:extLst>
              <a:ext uri="{FF2B5EF4-FFF2-40B4-BE49-F238E27FC236}">
                <a16:creationId xmlns:a16="http://schemas.microsoft.com/office/drawing/2014/main" id="{FDD1E8F9-2608-453B-AD6A-7C91847CC172}"/>
              </a:ext>
            </a:extLst>
          </p:cNvPr>
          <p:cNvSpPr/>
          <p:nvPr/>
        </p:nvSpPr>
        <p:spPr>
          <a:xfrm>
            <a:off x="-413150" y="4483884"/>
            <a:ext cx="4985150" cy="1012614"/>
          </a:xfrm>
          <a:prstGeom prst="roundRect">
            <a:avLst/>
          </a:prstGeom>
          <a:solidFill>
            <a:schemeClr val="bg1"/>
          </a:solidFill>
          <a:ln w="28575">
            <a:solidFill>
              <a:srgbClr val="2F2B57"/>
            </a:solidFill>
          </a:ln>
        </p:spPr>
        <p:txBody>
          <a:bodyPr wrap="square" lIns="1224000" tIns="0" rIns="0" bIns="0" anchor="ctr">
            <a:noAutofit/>
          </a:bodyPr>
          <a:lstStyle/>
          <a:p>
            <a:pPr>
              <a:spcBef>
                <a:spcPct val="0"/>
              </a:spcBef>
            </a:pPr>
            <a:r>
              <a:rPr lang="en-GB" altLang="en-US" sz="1600" dirty="0"/>
              <a:t>Let’s pretend the clock is about to strike 12. Countdown from 10 and then wish people a happy new year.</a:t>
            </a:r>
          </a:p>
        </p:txBody>
      </p:sp>
      <p:pic>
        <p:nvPicPr>
          <p:cNvPr id="4" name="Picture 3">
            <a:extLst>
              <a:ext uri="{FF2B5EF4-FFF2-40B4-BE49-F238E27FC236}">
                <a16:creationId xmlns:a16="http://schemas.microsoft.com/office/drawing/2014/main" id="{D3717034-5EAB-4A80-9489-28E9B7D41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401" y="2352216"/>
            <a:ext cx="4702427" cy="6288564"/>
          </a:xfrm>
          <a:prstGeom prst="rect">
            <a:avLst/>
          </a:prstGeom>
        </p:spPr>
      </p:pic>
    </p:spTree>
    <p:extLst>
      <p:ext uri="{BB962C8B-B14F-4D97-AF65-F5344CB8AC3E}">
        <p14:creationId xmlns:p14="http://schemas.microsoft.com/office/powerpoint/2010/main" val="587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Auld Lang </a:t>
            </a:r>
            <a:r>
              <a:rPr lang="en-GB" sz="3600" dirty="0" err="1">
                <a:solidFill>
                  <a:schemeClr val="bg1"/>
                </a:solidFill>
                <a:latin typeface="Twinkl SemiBold" pitchFamily="2" charset="0"/>
              </a:rPr>
              <a:t>Syne</a:t>
            </a:r>
            <a:endParaRPr lang="en-GB" sz="3600" dirty="0">
              <a:solidFill>
                <a:schemeClr val="bg1"/>
              </a:solidFill>
              <a:latin typeface="Twinkl SemiBold" pitchFamily="2" charset="0"/>
            </a:endParaRPr>
          </a:p>
        </p:txBody>
      </p:sp>
      <p:sp>
        <p:nvSpPr>
          <p:cNvPr id="5" name="Rectangle 4"/>
          <p:cNvSpPr/>
          <p:nvPr/>
        </p:nvSpPr>
        <p:spPr>
          <a:xfrm>
            <a:off x="755648" y="1908674"/>
            <a:ext cx="7632701" cy="738664"/>
          </a:xfrm>
          <a:prstGeom prst="rect">
            <a:avLst/>
          </a:prstGeom>
        </p:spPr>
        <p:txBody>
          <a:bodyPr wrap="square" lIns="108000" tIns="0" rIns="0" bIns="0">
            <a:spAutoFit/>
          </a:bodyPr>
          <a:lstStyle/>
          <a:p>
            <a:pPr>
              <a:spcBef>
                <a:spcPct val="0"/>
              </a:spcBef>
            </a:pPr>
            <a:r>
              <a:rPr lang="en-GB" altLang="en-US" sz="1600" dirty="0"/>
              <a:t>After the countdown, people cross their arms over the bodies and join hands with the people standing next to them. They then sing a special song called ‘Auld Lang </a:t>
            </a:r>
            <a:r>
              <a:rPr lang="en-GB" altLang="en-US" sz="1600" dirty="0" err="1"/>
              <a:t>Syne</a:t>
            </a:r>
            <a:r>
              <a:rPr lang="en-GB" altLang="en-US" sz="1600" dirty="0"/>
              <a:t>’ which is an old Scottish way of saying ‘days gone by’. </a:t>
            </a:r>
          </a:p>
        </p:txBody>
      </p:sp>
      <p:pic>
        <p:nvPicPr>
          <p:cNvPr id="3" name="Picture 2">
            <a:extLst>
              <a:ext uri="{FF2B5EF4-FFF2-40B4-BE49-F238E27FC236}">
                <a16:creationId xmlns:a16="http://schemas.microsoft.com/office/drawing/2014/main" id="{2CC762E4-8FFA-450B-AE2E-C6801A2CE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085" y="2857021"/>
            <a:ext cx="5159829" cy="3235804"/>
          </a:xfrm>
          <a:prstGeom prst="rect">
            <a:avLst/>
          </a:prstGeom>
        </p:spPr>
      </p:pic>
    </p:spTree>
    <p:extLst>
      <p:ext uri="{BB962C8B-B14F-4D97-AF65-F5344CB8AC3E}">
        <p14:creationId xmlns:p14="http://schemas.microsoft.com/office/powerpoint/2010/main" val="228302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99B93B-21A4-4A65-BE48-C1F4399642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42" t="365" r="4446" b="-365"/>
          <a:stretch/>
        </p:blipFill>
        <p:spPr>
          <a:xfrm>
            <a:off x="5248661" y="1905360"/>
            <a:ext cx="3139688" cy="3139688"/>
          </a:xfrm>
          <a:prstGeom prst="flowChartConnector">
            <a:avLst/>
          </a:prstGeom>
        </p:spPr>
      </p:pic>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Auld Lang </a:t>
            </a:r>
            <a:r>
              <a:rPr lang="en-GB" sz="3600" dirty="0" err="1">
                <a:solidFill>
                  <a:schemeClr val="bg1"/>
                </a:solidFill>
                <a:latin typeface="Twinkl SemiBold" pitchFamily="2" charset="0"/>
              </a:rPr>
              <a:t>Syne</a:t>
            </a:r>
            <a:endParaRPr lang="en-GB" sz="3600" dirty="0">
              <a:solidFill>
                <a:schemeClr val="bg1"/>
              </a:solidFill>
              <a:latin typeface="Twinkl SemiBold" pitchFamily="2" charset="0"/>
            </a:endParaRPr>
          </a:p>
        </p:txBody>
      </p:sp>
      <p:sp>
        <p:nvSpPr>
          <p:cNvPr id="5" name="Rectangle 4"/>
          <p:cNvSpPr/>
          <p:nvPr/>
        </p:nvSpPr>
        <p:spPr>
          <a:xfrm>
            <a:off x="755648" y="1908674"/>
            <a:ext cx="7632701" cy="2462213"/>
          </a:xfrm>
          <a:prstGeom prst="rect">
            <a:avLst/>
          </a:prstGeom>
        </p:spPr>
        <p:txBody>
          <a:bodyPr wrap="square" lIns="108000" tIns="0" rIns="0" bIns="0">
            <a:spAutoFit/>
          </a:bodyPr>
          <a:lstStyle/>
          <a:p>
            <a:pPr>
              <a:spcBef>
                <a:spcPct val="0"/>
              </a:spcBef>
            </a:pPr>
            <a:r>
              <a:rPr lang="en-GB" altLang="en-US" sz="1600" dirty="0"/>
              <a:t>The words of the first verse and the chorus are:</a:t>
            </a:r>
          </a:p>
          <a:p>
            <a:r>
              <a:rPr lang="en-GB" altLang="en-US" sz="1600" dirty="0"/>
              <a:t>Should auld acquaintance be forgot,</a:t>
            </a:r>
            <a:br>
              <a:rPr lang="en-GB" altLang="en-US" sz="1600" dirty="0"/>
            </a:br>
            <a:r>
              <a:rPr lang="en-GB" altLang="en-US" sz="1600" dirty="0"/>
              <a:t>And never brought to mind?</a:t>
            </a:r>
          </a:p>
          <a:p>
            <a:pPr>
              <a:spcBef>
                <a:spcPct val="0"/>
              </a:spcBef>
            </a:pPr>
            <a:r>
              <a:rPr lang="en-GB" altLang="en-US" sz="1600" dirty="0"/>
              <a:t>Should auld acquaintance be forgot,</a:t>
            </a:r>
          </a:p>
          <a:p>
            <a:pPr>
              <a:spcBef>
                <a:spcPct val="0"/>
              </a:spcBef>
            </a:pPr>
            <a:r>
              <a:rPr lang="en-GB" altLang="en-US" sz="1600" dirty="0"/>
              <a:t>And auld </a:t>
            </a:r>
            <a:r>
              <a:rPr lang="en-GB" altLang="en-US" sz="1600" dirty="0" err="1"/>
              <a:t>lang</a:t>
            </a:r>
            <a:r>
              <a:rPr lang="en-GB" altLang="en-US" sz="1600" dirty="0"/>
              <a:t> </a:t>
            </a:r>
            <a:r>
              <a:rPr lang="en-GB" altLang="en-US" sz="1600" dirty="0" err="1"/>
              <a:t>syne</a:t>
            </a:r>
            <a:r>
              <a:rPr lang="en-GB" altLang="en-US" sz="1600" dirty="0"/>
              <a:t>!</a:t>
            </a:r>
          </a:p>
          <a:p>
            <a:r>
              <a:rPr lang="en-GB" altLang="en-US" sz="1600" dirty="0"/>
              <a:t>For auld </a:t>
            </a:r>
            <a:r>
              <a:rPr lang="en-GB" altLang="en-US" sz="1600" dirty="0" err="1"/>
              <a:t>lang</a:t>
            </a:r>
            <a:r>
              <a:rPr lang="en-GB" altLang="en-US" sz="1600" dirty="0"/>
              <a:t> </a:t>
            </a:r>
            <a:r>
              <a:rPr lang="en-GB" altLang="en-US" sz="1600" dirty="0" err="1"/>
              <a:t>syne</a:t>
            </a:r>
            <a:r>
              <a:rPr lang="en-GB" altLang="en-US" sz="1600" dirty="0"/>
              <a:t>, my dear,</a:t>
            </a:r>
            <a:br>
              <a:rPr lang="en-GB" altLang="en-US" sz="1600" dirty="0"/>
            </a:br>
            <a:r>
              <a:rPr lang="en-GB" altLang="en-US" sz="1600" dirty="0"/>
              <a:t>For auld </a:t>
            </a:r>
            <a:r>
              <a:rPr lang="en-GB" altLang="en-US" sz="1600" dirty="0" err="1"/>
              <a:t>lang</a:t>
            </a:r>
            <a:r>
              <a:rPr lang="en-GB" altLang="en-US" sz="1600" dirty="0"/>
              <a:t> </a:t>
            </a:r>
            <a:r>
              <a:rPr lang="en-GB" altLang="en-US" sz="1600" dirty="0" err="1"/>
              <a:t>syne</a:t>
            </a:r>
            <a:r>
              <a:rPr lang="en-GB" altLang="en-US" sz="1600" dirty="0"/>
              <a:t>.</a:t>
            </a:r>
            <a:br>
              <a:rPr lang="en-GB" altLang="en-US" sz="1600" dirty="0"/>
            </a:br>
            <a:r>
              <a:rPr lang="en-GB" altLang="en-US" sz="1600" dirty="0"/>
              <a:t>We’ll take a cup </a:t>
            </a:r>
            <a:r>
              <a:rPr lang="en-GB" altLang="en-US" sz="1600" dirty="0" err="1"/>
              <a:t>o’kindness</a:t>
            </a:r>
            <a:r>
              <a:rPr lang="en-GB" altLang="en-US" sz="1600" dirty="0"/>
              <a:t> yet,</a:t>
            </a:r>
            <a:br>
              <a:rPr lang="en-GB" altLang="en-US" sz="1600" dirty="0"/>
            </a:br>
            <a:r>
              <a:rPr lang="en-GB" altLang="en-US" sz="1600" dirty="0"/>
              <a:t>For auld </a:t>
            </a:r>
            <a:r>
              <a:rPr lang="en-GB" altLang="en-US" sz="1600" dirty="0" err="1"/>
              <a:t>lang</a:t>
            </a:r>
            <a:r>
              <a:rPr lang="en-GB" altLang="en-US" sz="1600" dirty="0"/>
              <a:t> </a:t>
            </a:r>
            <a:r>
              <a:rPr lang="en-GB" altLang="en-US" sz="1600" dirty="0" err="1"/>
              <a:t>syne</a:t>
            </a:r>
            <a:r>
              <a:rPr lang="en-GB" altLang="en-US" sz="1600" dirty="0"/>
              <a:t>.</a:t>
            </a:r>
          </a:p>
          <a:p>
            <a:pPr>
              <a:spcBef>
                <a:spcPct val="0"/>
              </a:spcBef>
            </a:pPr>
            <a:endParaRPr lang="en-GB" altLang="en-US" sz="1600" dirty="0"/>
          </a:p>
        </p:txBody>
      </p:sp>
      <p:sp>
        <p:nvSpPr>
          <p:cNvPr id="6" name="Rectangle: Rounded Corners 5">
            <a:extLst>
              <a:ext uri="{FF2B5EF4-FFF2-40B4-BE49-F238E27FC236}">
                <a16:creationId xmlns:a16="http://schemas.microsoft.com/office/drawing/2014/main" id="{A3481A45-81B3-4BA3-8894-671E00C2B1DF}"/>
              </a:ext>
            </a:extLst>
          </p:cNvPr>
          <p:cNvSpPr/>
          <p:nvPr/>
        </p:nvSpPr>
        <p:spPr>
          <a:xfrm>
            <a:off x="755650" y="5190927"/>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7" name="Rectangle: Rounded Corners 6">
            <a:extLst>
              <a:ext uri="{FF2B5EF4-FFF2-40B4-BE49-F238E27FC236}">
                <a16:creationId xmlns:a16="http://schemas.microsoft.com/office/drawing/2014/main" id="{E37E1584-9133-4209-AFB6-A69AC0A3FE7A}"/>
              </a:ext>
            </a:extLst>
          </p:cNvPr>
          <p:cNvSpPr/>
          <p:nvPr/>
        </p:nvSpPr>
        <p:spPr>
          <a:xfrm>
            <a:off x="2656622" y="5190927"/>
            <a:ext cx="5731728" cy="901898"/>
          </a:xfrm>
          <a:prstGeom prst="roundRect">
            <a:avLst/>
          </a:prstGeom>
          <a:solidFill>
            <a:schemeClr val="bg1"/>
          </a:solidFill>
          <a:ln w="28575">
            <a:solidFill>
              <a:srgbClr val="2F2B57"/>
            </a:solidFill>
          </a:ln>
        </p:spPr>
        <p:txBody>
          <a:bodyPr wrap="square" lIns="108000" tIns="0" rIns="0" bIns="0" anchor="ctr">
            <a:noAutofit/>
          </a:bodyPr>
          <a:lstStyle/>
          <a:p>
            <a:pPr>
              <a:spcBef>
                <a:spcPct val="0"/>
              </a:spcBef>
            </a:pPr>
            <a:r>
              <a:rPr lang="en-GB" altLang="en-US" sz="1600" dirty="0"/>
              <a:t>Let’s pretend it’s New Year. Cross your arms over your body and then hold hands with the people next to you. As you sing the song, bounce your arms up and down.</a:t>
            </a:r>
          </a:p>
        </p:txBody>
      </p:sp>
      <p:pic>
        <p:nvPicPr>
          <p:cNvPr id="8" name="Picture 7">
            <a:extLst>
              <a:ext uri="{FF2B5EF4-FFF2-40B4-BE49-F238E27FC236}">
                <a16:creationId xmlns:a16="http://schemas.microsoft.com/office/drawing/2014/main" id="{AE69E49D-7BE1-4C94-9C5D-4FC26CFE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915" y="2031290"/>
            <a:ext cx="1617822" cy="2857293"/>
          </a:xfrm>
          <a:prstGeom prst="rect">
            <a:avLst/>
          </a:prstGeom>
        </p:spPr>
      </p:pic>
      <p:sp>
        <p:nvSpPr>
          <p:cNvPr id="13" name="Oval 12">
            <a:extLst>
              <a:ext uri="{FF2B5EF4-FFF2-40B4-BE49-F238E27FC236}">
                <a16:creationId xmlns:a16="http://schemas.microsoft.com/office/drawing/2014/main" id="{02CA15B2-2BD7-4A41-8549-A1626D5EF43C}"/>
              </a:ext>
            </a:extLst>
          </p:cNvPr>
          <p:cNvSpPr/>
          <p:nvPr/>
        </p:nvSpPr>
        <p:spPr>
          <a:xfrm>
            <a:off x="5248660" y="1905360"/>
            <a:ext cx="3139688" cy="3139688"/>
          </a:xfrm>
          <a:prstGeom prst="ellipse">
            <a:avLst/>
          </a:prstGeom>
          <a:noFill/>
          <a:ln w="38100">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55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52</TotalTime>
  <Words>624</Words>
  <Application>Microsoft Office PowerPoint</Application>
  <PresentationFormat>On-screen Show (4:3)</PresentationFormat>
  <Paragraphs>52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 SemiBold</vt:lpstr>
      <vt:lpstr>Arial</vt:lpstr>
      <vt:lpstr>Calibri</vt:lpstr>
      <vt:lpstr>Twinkl</vt:lpstr>
      <vt:lpstr>Office Theme</vt:lpstr>
      <vt:lpstr>PowerPoint Presentation</vt:lpstr>
      <vt:lpstr>Guess the Clues</vt:lpstr>
      <vt:lpstr>Different New Year Festivals</vt:lpstr>
      <vt:lpstr>New Year</vt:lpstr>
      <vt:lpstr>How is New Year Celebrated?</vt:lpstr>
      <vt:lpstr>How is New Year Celebrated?</vt:lpstr>
      <vt:lpstr>How is New Year Celebrated?</vt:lpstr>
      <vt:lpstr>Auld Lang Syne</vt:lpstr>
      <vt:lpstr>Auld Lang Syne</vt:lpstr>
      <vt:lpstr>New Year’s Resolutions</vt:lpstr>
      <vt:lpstr>New Year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Joanna Pidgeon</cp:lastModifiedBy>
  <cp:revision>8</cp:revision>
  <dcterms:created xsi:type="dcterms:W3CDTF">2018-11-27T10:40:14Z</dcterms:created>
  <dcterms:modified xsi:type="dcterms:W3CDTF">2021-01-06T10:24:28Z</dcterms:modified>
</cp:coreProperties>
</file>