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6" r:id="rId3"/>
    <p:sldId id="259" r:id="rId4"/>
    <p:sldId id="262" r:id="rId5"/>
    <p:sldId id="258" r:id="rId6"/>
    <p:sldId id="269" r:id="rId7"/>
    <p:sldId id="270" r:id="rId8"/>
    <p:sldId id="265" r:id="rId9"/>
    <p:sldId id="268"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CC0000"/>
    <a:srgbClr val="3366FF"/>
    <a:srgbClr val="003E1C"/>
    <a:srgbClr val="D6009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3" autoAdjust="0"/>
    <p:restoredTop sz="93689" autoAdjust="0"/>
  </p:normalViewPr>
  <p:slideViewPr>
    <p:cSldViewPr>
      <p:cViewPr>
        <p:scale>
          <a:sx n="104" d="100"/>
          <a:sy n="104" d="100"/>
        </p:scale>
        <p:origin x="-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8E06A-98BC-461D-8EC4-E099B90C7DF2}" type="datetimeFigureOut">
              <a:rPr lang="en-GB" smtClean="0"/>
              <a:t>27/01/2021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9EACC-FC96-470C-83BC-83B0E2A4B6A9}" type="slidenum">
              <a:rPr lang="en-GB" smtClean="0"/>
              <a:t>‹#›</a:t>
            </a:fld>
            <a:endParaRPr lang="en-GB"/>
          </a:p>
        </p:txBody>
      </p:sp>
    </p:spTree>
    <p:extLst>
      <p:ext uri="{BB962C8B-B14F-4D97-AF65-F5344CB8AC3E}">
        <p14:creationId xmlns:p14="http://schemas.microsoft.com/office/powerpoint/2010/main" val="196569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5</a:t>
            </a:fld>
            <a:endParaRPr lang="en-GB"/>
          </a:p>
        </p:txBody>
      </p:sp>
    </p:spTree>
    <p:extLst>
      <p:ext uri="{BB962C8B-B14F-4D97-AF65-F5344CB8AC3E}">
        <p14:creationId xmlns:p14="http://schemas.microsoft.com/office/powerpoint/2010/main" val="269065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79EACC-FC96-470C-83BC-83B0E2A4B6A9}" type="slidenum">
              <a:rPr lang="en-GB" smtClean="0"/>
              <a:t>6</a:t>
            </a:fld>
            <a:endParaRPr lang="en-GB"/>
          </a:p>
        </p:txBody>
      </p:sp>
    </p:spTree>
    <p:extLst>
      <p:ext uri="{BB962C8B-B14F-4D97-AF65-F5344CB8AC3E}">
        <p14:creationId xmlns:p14="http://schemas.microsoft.com/office/powerpoint/2010/main" val="3344104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twitter.com/CheshireSSYP" TargetMode="External"/><Relationship Id="rId3" Type="http://schemas.openxmlformats.org/officeDocument/2006/relationships/slideLayout" Target="../slideLayouts/slideLayout1.xml"/><Relationship Id="rId7" Type="http://schemas.openxmlformats.org/officeDocument/2006/relationships/hyperlink" Target="http://www.facebook.com/cheshirepolice"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28.jpg"/><Relationship Id="rId9" Type="http://schemas.openxmlformats.org/officeDocument/2006/relationships/hyperlink" Target="http://www.cheshire.police.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0.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childline.org.uk/" TargetMode="External"/><Relationship Id="rId7" Type="http://schemas.microsoft.com/office/2007/relationships/hdphoto" Target="../media/hdphoto1.wdp"/><Relationship Id="rId2" Type="http://schemas.openxmlformats.org/officeDocument/2006/relationships/hyperlink" Target="https://www.bbc.com/mediacentre/2020/bbc-launches-biggest-education-offer-ever?fbclid=IwAR0ifLYSI531vBMt9X8cVq5yDQn7hO2JIGee6uYs2G-wLAcZIkhHrLxxc4k" TargetMode="Externa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hyperlink" Target="https://www.o2.co.uk/help/nspcc/help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577" y="1052736"/>
            <a:ext cx="8598829" cy="518603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Whilst You Are </a:t>
            </a: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5400" b="1" cap="none" spc="0"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14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8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1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9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26th January 2021</a:t>
            </a:r>
            <a:endParaRPr lang="en-US" sz="2800" b="1" cap="none" spc="0"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026" name="Picture 4" descr="Illustration Of Cute Group Of Children Smiling Royalty Free Cliparts,  Vectors, And Stock Illustration. Image 8887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780928"/>
            <a:ext cx="5467450" cy="27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250370"/>
            <a:ext cx="6624736" cy="1754326"/>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 </a:t>
            </a:r>
            <a:r>
              <a:rPr lang="en-US" sz="5400" b="1" smtClean="0">
                <a:ln/>
                <a:solidFill>
                  <a:schemeClr val="accent4"/>
                </a:solidFill>
                <a:effectLst>
                  <a:glow rad="228600">
                    <a:schemeClr val="accent1">
                      <a:satMod val="175000"/>
                      <a:alpha val="40000"/>
                    </a:schemeClr>
                  </a:glow>
                </a:effectLst>
                <a:latin typeface="Comic Sans MS" panose="030F0702030302020204" pitchFamily="66" charset="0"/>
              </a:rPr>
              <a:t>2</a:t>
            </a:r>
            <a:r>
              <a:rPr lang="en-US" sz="5400" b="1" baseline="30000" smtClean="0">
                <a:ln/>
                <a:solidFill>
                  <a:schemeClr val="accent4"/>
                </a:solidFill>
                <a:effectLst>
                  <a:glow rad="228600">
                    <a:schemeClr val="accent1">
                      <a:satMod val="175000"/>
                      <a:alpha val="40000"/>
                    </a:schemeClr>
                  </a:glow>
                </a:effectLst>
                <a:latin typeface="Comic Sans MS" panose="030F0702030302020204" pitchFamily="66" charset="0"/>
              </a:rPr>
              <a:t>nd</a:t>
            </a:r>
            <a:r>
              <a:rPr lang="en-US" sz="5400" b="1" smtClean="0">
                <a:ln/>
                <a:solidFill>
                  <a:schemeClr val="accent4"/>
                </a:solidFill>
                <a:effectLst>
                  <a:glow rad="228600">
                    <a:schemeClr val="accent1">
                      <a:satMod val="175000"/>
                      <a:alpha val="40000"/>
                    </a:schemeClr>
                  </a:glow>
                </a:effectLst>
                <a:latin typeface="Comic Sans MS" panose="030F0702030302020204" pitchFamily="66" charset="0"/>
              </a:rPr>
              <a:t> February </a:t>
            </a: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2021</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TextBox 6"/>
          <p:cNvSpPr txBox="1"/>
          <p:nvPr/>
        </p:nvSpPr>
        <p:spPr>
          <a:xfrm>
            <a:off x="222560" y="2339614"/>
            <a:ext cx="8100391" cy="2123658"/>
          </a:xfrm>
          <a:prstGeom prst="rect">
            <a:avLst/>
          </a:prstGeom>
          <a:noFill/>
        </p:spPr>
        <p:txBody>
          <a:bodyPr wrap="square" rtlCol="0">
            <a:spAutoFit/>
          </a:bodyPr>
          <a:lstStyle/>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remember Hands, Face and Space.</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healthy by doing a bit of exercise every day.</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4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2060848"/>
            <a:ext cx="981646" cy="981646"/>
          </a:xfrm>
          <a:prstGeom prst="rect">
            <a:avLst/>
          </a:prstGeom>
        </p:spPr>
      </p:pic>
      <p:pic>
        <p:nvPicPr>
          <p:cNvPr id="11" name="Picture 10"/>
          <p:cNvPicPr>
            <a:picLocks noChangeAspect="1"/>
          </p:cNvPicPr>
          <p:nvPr/>
        </p:nvPicPr>
        <p:blipFill>
          <a:blip r:embed="rId5"/>
          <a:stretch>
            <a:fillRect/>
          </a:stretch>
        </p:blipFill>
        <p:spPr>
          <a:xfrm>
            <a:off x="4272755" y="5924008"/>
            <a:ext cx="2919359" cy="958646"/>
          </a:xfrm>
          <a:prstGeom prst="rect">
            <a:avLst/>
          </a:prstGeom>
        </p:spPr>
      </p:pic>
      <p:pic>
        <p:nvPicPr>
          <p:cNvPr id="13" name="Pc Panda talk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8368" y="4077072"/>
            <a:ext cx="2592288" cy="2592288"/>
          </a:xfrm>
          <a:prstGeom prst="rect">
            <a:avLst/>
          </a:prstGeom>
        </p:spPr>
      </p:pic>
      <p:sp>
        <p:nvSpPr>
          <p:cNvPr id="5" name="TextBox 4"/>
          <p:cNvSpPr txBox="1"/>
          <p:nvPr/>
        </p:nvSpPr>
        <p:spPr>
          <a:xfrm>
            <a:off x="3347864" y="4064942"/>
            <a:ext cx="3312368" cy="646331"/>
          </a:xfrm>
          <a:prstGeom prst="rect">
            <a:avLst/>
          </a:prstGeom>
          <a:noFill/>
        </p:spPr>
        <p:txBody>
          <a:bodyPr wrap="square" rtlCol="0">
            <a:spAutoFit/>
          </a:bodyPr>
          <a:lstStyle/>
          <a:p>
            <a:r>
              <a:rPr lang="en-GB" u="sng" dirty="0">
                <a:solidFill>
                  <a:srgbClr val="7030A0"/>
                </a:solidFill>
                <a:latin typeface="Arial Rounded MT Bold" panose="020F0704030504030204" pitchFamily="34" charset="0"/>
              </a:rPr>
              <a:t>Carry On Doing</a:t>
            </a:r>
            <a:r>
              <a:rPr lang="en-GB" u="sng" dirty="0">
                <a:solidFill>
                  <a:srgbClr val="7030A0"/>
                </a:solidFill>
              </a:rPr>
              <a:t> </a:t>
            </a:r>
            <a:r>
              <a:rPr lang="en-GB" u="sng" dirty="0">
                <a:solidFill>
                  <a:srgbClr val="7030A0"/>
                </a:solidFill>
                <a:latin typeface="Arial Rounded MT Bold" panose="020F0704030504030204" pitchFamily="34" charset="0"/>
              </a:rPr>
              <a:t>Your Bit for Great Britain and the NHS</a:t>
            </a:r>
            <a:endParaRPr lang="en-GB" dirty="0"/>
          </a:p>
        </p:txBody>
      </p:sp>
      <p:sp>
        <p:nvSpPr>
          <p:cNvPr id="2" name="TextBox 1"/>
          <p:cNvSpPr txBox="1"/>
          <p:nvPr/>
        </p:nvSpPr>
        <p:spPr>
          <a:xfrm>
            <a:off x="6224640" y="5013176"/>
            <a:ext cx="3024336" cy="923330"/>
          </a:xfrm>
          <a:prstGeom prst="rect">
            <a:avLst/>
          </a:prstGeom>
          <a:noFill/>
        </p:spPr>
        <p:txBody>
          <a:bodyPr wrap="square" rtlCol="0">
            <a:spAutoFit/>
          </a:bodyPr>
          <a:lstStyle/>
          <a:p>
            <a:r>
              <a:rPr lang="en-US" u="sng" dirty="0">
                <a:hlinkClick r:id="rId7"/>
              </a:rPr>
              <a:t>Cheshire Police on </a:t>
            </a:r>
            <a:r>
              <a:rPr lang="en-US" u="sng" dirty="0" smtClean="0">
                <a:hlinkClick r:id="rId7"/>
              </a:rPr>
              <a:t>Facebook</a:t>
            </a:r>
            <a:endParaRPr lang="en-US" u="sng" dirty="0" smtClean="0"/>
          </a:p>
          <a:p>
            <a:r>
              <a:rPr lang="en-US" u="sng" dirty="0" smtClean="0">
                <a:hlinkClick r:id="rId8"/>
              </a:rPr>
              <a:t>@</a:t>
            </a:r>
            <a:r>
              <a:rPr lang="en-US" u="sng" dirty="0" err="1" smtClean="0">
                <a:hlinkClick r:id="rId8"/>
              </a:rPr>
              <a:t>CheshireSSYP</a:t>
            </a:r>
            <a:r>
              <a:rPr lang="en-US" u="sng" dirty="0" smtClean="0">
                <a:hlinkClick r:id="rId8"/>
              </a:rPr>
              <a:t> </a:t>
            </a:r>
            <a:r>
              <a:rPr lang="en-US" u="sng" dirty="0">
                <a:hlinkClick r:id="rId8"/>
              </a:rPr>
              <a:t>on </a:t>
            </a:r>
            <a:r>
              <a:rPr lang="en-US" u="sng" dirty="0" smtClean="0">
                <a:hlinkClick r:id="rId8"/>
              </a:rPr>
              <a:t>Twitter</a:t>
            </a:r>
            <a:endParaRPr lang="en-US" u="sng" dirty="0" smtClean="0"/>
          </a:p>
          <a:p>
            <a:r>
              <a:rPr lang="en-GB" u="sng" dirty="0" smtClean="0">
                <a:hlinkClick r:id="rId9"/>
              </a:rPr>
              <a:t>www.cheshire.police.uk</a:t>
            </a:r>
            <a:endParaRPr lang="en-GB" dirty="0"/>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9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22221"/>
            <a:ext cx="8748464" cy="5203123"/>
          </a:xfrm>
          <a:prstGeom prst="rect">
            <a:avLst/>
          </a:prstGeom>
        </p:spPr>
      </p:pic>
    </p:spTree>
    <p:extLst>
      <p:ext uri="{BB962C8B-B14F-4D97-AF65-F5344CB8AC3E}">
        <p14:creationId xmlns:p14="http://schemas.microsoft.com/office/powerpoint/2010/main" val="1025846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635" y="1045500"/>
            <a:ext cx="8411278" cy="923330"/>
          </a:xfrm>
          <a:prstGeom prst="rect">
            <a:avLst/>
          </a:prstGeom>
        </p:spPr>
        <p:txBody>
          <a:bodyPr wrap="non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Positive</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Message of the Week</a:t>
            </a: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880" y="5301208"/>
            <a:ext cx="1840204" cy="1440160"/>
          </a:xfrm>
          <a:prstGeom prst="rect">
            <a:avLst/>
          </a:prstGeom>
        </p:spPr>
      </p:pic>
      <p:sp>
        <p:nvSpPr>
          <p:cNvPr id="7" name="TextBox 6"/>
          <p:cNvSpPr txBox="1"/>
          <p:nvPr/>
        </p:nvSpPr>
        <p:spPr>
          <a:xfrm>
            <a:off x="3275856" y="6597352"/>
            <a:ext cx="2182836" cy="144016"/>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467544" y="1934871"/>
            <a:ext cx="8352928" cy="4247317"/>
          </a:xfrm>
          <a:prstGeom prst="rect">
            <a:avLst/>
          </a:prstGeom>
          <a:noFill/>
        </p:spPr>
        <p:txBody>
          <a:bodyPr wrap="square" rtlCol="0">
            <a:spAutoFit/>
          </a:bodyPr>
          <a:lstStyle/>
          <a:p>
            <a:r>
              <a:rPr lang="en-GB" dirty="0" smtClean="0">
                <a:latin typeface="Comic Sans MS" panose="030F0702030302020204" pitchFamily="66" charset="0"/>
              </a:rPr>
              <a:t>Hello Everyone 3rd week of this 3</a:t>
            </a:r>
            <a:r>
              <a:rPr lang="en-GB" baseline="30000" dirty="0" smtClean="0">
                <a:latin typeface="Comic Sans MS" panose="030F0702030302020204" pitchFamily="66" charset="0"/>
              </a:rPr>
              <a:t>rd</a:t>
            </a:r>
            <a:r>
              <a:rPr lang="en-GB" dirty="0" smtClean="0">
                <a:latin typeface="Comic Sans MS" panose="030F0702030302020204" pitchFamily="66" charset="0"/>
              </a:rPr>
              <a:t> lock down and we are yet again very proud of you all. Keep up the Great work. As you are all aware we are able to leave our home for exercise. Therefore we thought we would give you some exercise ideas and safety tips. There are lots of things we can do outside, go for a long walk, go on a bike ride, walk the dog. Or maybe do some activity in our back garden.</a:t>
            </a:r>
            <a:endParaRPr lang="en-GB" dirty="0">
              <a:latin typeface="Comic Sans MS" panose="030F0702030302020204" pitchFamily="66" charset="0"/>
            </a:endParaRPr>
          </a:p>
          <a:p>
            <a:r>
              <a:rPr lang="en-GB" dirty="0" smtClean="0">
                <a:latin typeface="Comic Sans MS" panose="030F0702030302020204" pitchFamily="66" charset="0"/>
              </a:rPr>
              <a:t>Last week we told you about the BBC bitesize programs, we hope you have been able to watch it. </a:t>
            </a:r>
          </a:p>
          <a:p>
            <a:r>
              <a:rPr lang="en-GB" dirty="0" smtClean="0">
                <a:latin typeface="Comic Sans MS" panose="030F0702030302020204" pitchFamily="66" charset="0"/>
              </a:rPr>
              <a:t>A lot of you are working from home along with some of your parents, which means we all have to be patient with one another. </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If </a:t>
            </a:r>
            <a:r>
              <a:rPr lang="en-GB" dirty="0">
                <a:latin typeface="Comic Sans MS" panose="030F0702030302020204" pitchFamily="66" charset="0"/>
              </a:rPr>
              <a:t>you are  worried about anything please remember to talk to someone you trust.</a:t>
            </a:r>
          </a:p>
          <a:p>
            <a:endParaRPr lang="en-GB" dirty="0" smtClean="0"/>
          </a:p>
          <a:p>
            <a:endParaRPr lang="en-GB" dirty="0"/>
          </a:p>
        </p:txBody>
      </p:sp>
    </p:spTree>
    <p:extLst>
      <p:ext uri="{BB962C8B-B14F-4D97-AF65-F5344CB8AC3E}">
        <p14:creationId xmlns:p14="http://schemas.microsoft.com/office/powerpoint/2010/main" val="2902683627"/>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819" y="267909"/>
            <a:ext cx="6081358" cy="707886"/>
          </a:xfrm>
          <a:prstGeom prst="rect">
            <a:avLst/>
          </a:prstGeom>
          <a:noFill/>
        </p:spPr>
        <p:txBody>
          <a:bodyPr wrap="square" lIns="91440" tIns="45720" rIns="91440" bIns="4572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M</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essages from</a:t>
            </a:r>
            <a:r>
              <a:rPr lang="en-US" sz="3200" b="1" dirty="0">
                <a:ln/>
                <a:solidFill>
                  <a:schemeClr val="accent4"/>
                </a:solidFill>
                <a:effectLst>
                  <a:glow rad="228600">
                    <a:schemeClr val="accent1">
                      <a:satMod val="175000"/>
                      <a:alpha val="40000"/>
                    </a:schemeClr>
                  </a:glow>
                </a:effectLst>
                <a:latin typeface="Comic Sans MS" panose="030F0702030302020204" pitchFamily="66" charset="0"/>
              </a:rPr>
              <a:t> </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PC Panda </a:t>
            </a:r>
            <a:endParaRPr lang="en-US" sz="32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9" name="TextBox 8"/>
          <p:cNvSpPr txBox="1"/>
          <p:nvPr/>
        </p:nvSpPr>
        <p:spPr>
          <a:xfrm>
            <a:off x="2405707" y="2660546"/>
            <a:ext cx="3441018" cy="646331"/>
          </a:xfrm>
          <a:prstGeom prst="rect">
            <a:avLst/>
          </a:prstGeom>
          <a:noFill/>
        </p:spPr>
        <p:txBody>
          <a:bodyPr wrap="square" rtlCol="0">
            <a:spAutoFit/>
          </a:bodyPr>
          <a:lstStyle/>
          <a:p>
            <a:r>
              <a:rPr lang="en-GB" b="1" dirty="0" smtClean="0">
                <a:solidFill>
                  <a:srgbClr val="7030A0"/>
                </a:solidFill>
                <a:latin typeface="Bahnschrift SemiLight SemiConde" panose="020B0502040204020203" pitchFamily="34" charset="0"/>
              </a:rPr>
              <a:t>“Don’t forget to make sure you bike is safe and has lights”</a:t>
            </a:r>
            <a:endParaRPr lang="en-GB" dirty="0">
              <a:latin typeface="Bahnschrift SemiLight SemiConde" panose="020B0502040204020203" pitchFamily="34" charset="0"/>
            </a:endParaRPr>
          </a:p>
        </p:txBody>
      </p:sp>
      <p:sp>
        <p:nvSpPr>
          <p:cNvPr id="10" name="TextBox 9"/>
          <p:cNvSpPr txBox="1"/>
          <p:nvPr/>
        </p:nvSpPr>
        <p:spPr>
          <a:xfrm>
            <a:off x="2370751" y="1237178"/>
            <a:ext cx="3072274" cy="646331"/>
          </a:xfrm>
          <a:prstGeom prst="rect">
            <a:avLst/>
          </a:prstGeom>
          <a:noFill/>
        </p:spPr>
        <p:txBody>
          <a:bodyPr wrap="square" rtlCol="0">
            <a:spAutoFit/>
          </a:bodyPr>
          <a:lstStyle/>
          <a:p>
            <a:r>
              <a:rPr lang="en-GB" b="1" dirty="0" smtClean="0">
                <a:solidFill>
                  <a:srgbClr val="FF0000"/>
                </a:solidFill>
              </a:rPr>
              <a:t>“Don’t forget your bike helmet.</a:t>
            </a:r>
            <a:endParaRPr lang="en-GB" b="1" dirty="0">
              <a:solidFill>
                <a:srgbClr val="FF0000"/>
              </a:solidFill>
            </a:endParaRPr>
          </a:p>
        </p:txBody>
      </p:sp>
      <p:sp>
        <p:nvSpPr>
          <p:cNvPr id="11" name="TextBox 10"/>
          <p:cNvSpPr txBox="1"/>
          <p:nvPr/>
        </p:nvSpPr>
        <p:spPr>
          <a:xfrm>
            <a:off x="5182918" y="1672882"/>
            <a:ext cx="3790857" cy="923330"/>
          </a:xfrm>
          <a:prstGeom prst="rect">
            <a:avLst/>
          </a:prstGeom>
          <a:noFill/>
        </p:spPr>
        <p:txBody>
          <a:bodyPr wrap="square" rtlCol="0">
            <a:spAutoFit/>
          </a:bodyPr>
          <a:lstStyle/>
          <a:p>
            <a:r>
              <a:rPr lang="en-GB" dirty="0" smtClean="0">
                <a:solidFill>
                  <a:srgbClr val="00B050"/>
                </a:solidFill>
              </a:rPr>
              <a:t>“Remember no playing outside with your friends at the moment, this won’t be forever”.</a:t>
            </a:r>
          </a:p>
        </p:txBody>
      </p:sp>
      <p:pic>
        <p:nvPicPr>
          <p:cNvPr id="15" name="Picture 14"/>
          <p:cNvPicPr>
            <a:picLocks noChangeAspect="1"/>
          </p:cNvPicPr>
          <p:nvPr/>
        </p:nvPicPr>
        <p:blipFill>
          <a:blip r:embed="rId2"/>
          <a:stretch>
            <a:fillRect/>
          </a:stretch>
        </p:blipFill>
        <p:spPr>
          <a:xfrm>
            <a:off x="4462517" y="4728679"/>
            <a:ext cx="4294431" cy="2082437"/>
          </a:xfrm>
          <a:prstGeom prst="rect">
            <a:avLst/>
          </a:prstGeom>
        </p:spPr>
      </p:pic>
      <p:sp>
        <p:nvSpPr>
          <p:cNvPr id="2" name="TextBox 1"/>
          <p:cNvSpPr txBox="1"/>
          <p:nvPr/>
        </p:nvSpPr>
        <p:spPr>
          <a:xfrm>
            <a:off x="3851920" y="3381555"/>
            <a:ext cx="3888432" cy="646331"/>
          </a:xfrm>
          <a:prstGeom prst="rect">
            <a:avLst/>
          </a:prstGeom>
          <a:noFill/>
        </p:spPr>
        <p:txBody>
          <a:bodyPr wrap="square" rtlCol="0">
            <a:spAutoFit/>
          </a:bodyPr>
          <a:lstStyle/>
          <a:p>
            <a:r>
              <a:rPr lang="en-GB" sz="1600" b="1" dirty="0" smtClean="0">
                <a:solidFill>
                  <a:schemeClr val="tx2">
                    <a:lumMod val="50000"/>
                  </a:schemeClr>
                </a:solidFill>
              </a:rPr>
              <a:t>“</a:t>
            </a:r>
            <a:r>
              <a:rPr lang="en-GB" b="1" dirty="0" smtClean="0">
                <a:solidFill>
                  <a:schemeClr val="tx2">
                    <a:lumMod val="50000"/>
                  </a:schemeClr>
                </a:solidFill>
              </a:rPr>
              <a:t>Don’t touch other people dogs, they might not be as friendly as yours</a:t>
            </a:r>
            <a:r>
              <a:rPr lang="en-GB" sz="1600" b="1" dirty="0" smtClean="0">
                <a:solidFill>
                  <a:schemeClr val="tx2">
                    <a:lumMod val="50000"/>
                  </a:schemeClr>
                </a:solidFill>
              </a:rPr>
              <a:t>”</a:t>
            </a:r>
            <a:endParaRPr lang="en-GB" sz="1600" b="1" dirty="0">
              <a:solidFill>
                <a:schemeClr val="tx2">
                  <a:lumMod val="50000"/>
                </a:schemeClr>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708" r="-1"/>
          <a:stretch/>
        </p:blipFill>
        <p:spPr>
          <a:xfrm>
            <a:off x="166661" y="1196752"/>
            <a:ext cx="2016224" cy="413335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43141"/>
          <a:stretch/>
        </p:blipFill>
        <p:spPr>
          <a:xfrm>
            <a:off x="2790407" y="4719666"/>
            <a:ext cx="1829575" cy="20914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8938" y="1632702"/>
            <a:ext cx="1296144" cy="6637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8" y="3699548"/>
            <a:ext cx="936104" cy="881580"/>
          </a:xfrm>
          <a:prstGeom prst="rect">
            <a:avLst/>
          </a:prstGeom>
        </p:spPr>
      </p:pic>
    </p:spTree>
    <p:extLst>
      <p:ext uri="{BB962C8B-B14F-4D97-AF65-F5344CB8AC3E}">
        <p14:creationId xmlns:p14="http://schemas.microsoft.com/office/powerpoint/2010/main" val="402349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4" descr="Why Business Is Booming For Mobile Game Publishers Despite The Downturn |  AdExchanger"/>
          <p:cNvPicPr>
            <a:picLocks noChangeAspect="1" noChangeArrowheads="1"/>
          </p:cNvPicPr>
          <p:nvPr/>
        </p:nvPicPr>
        <p:blipFill rotWithShape="1">
          <a:blip r:embed="rId3">
            <a:extLst>
              <a:ext uri="{28A0092B-C50C-407E-A947-70E740481C1C}">
                <a14:useLocalDpi xmlns:a14="http://schemas.microsoft.com/office/drawing/2010/main" val="0"/>
              </a:ext>
            </a:extLst>
          </a:blip>
          <a:srcRect b="27838"/>
          <a:stretch/>
        </p:blipFill>
        <p:spPr bwMode="auto">
          <a:xfrm>
            <a:off x="0" y="4499227"/>
            <a:ext cx="1522412" cy="123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1606" y="4475002"/>
            <a:ext cx="1261432" cy="1375210"/>
          </a:xfrm>
          <a:prstGeom prst="rect">
            <a:avLst/>
          </a:prstGeom>
        </p:spPr>
      </p:pic>
      <p:pic>
        <p:nvPicPr>
          <p:cNvPr id="1034" name="Picture 3" descr="Pets clipart favorite, Pets favorite Transparent FREE for download on  WebStockReview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887" y="5628986"/>
            <a:ext cx="1523252" cy="106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descr="Friends clipart, Friends Transparent FREE for download on WebStockReview  20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7457" y="2481781"/>
            <a:ext cx="15938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32155" y="2516549"/>
            <a:ext cx="1130314" cy="133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variety of food clipart - Clip Art Libra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8686" y="2516549"/>
            <a:ext cx="1484084" cy="14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5" descr="Bikini Friends Stock Illustrations – 651 Bikini Friends Stock  Illustrations, Vectors &amp; Clipart - Dreamsti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288" y="2478022"/>
            <a:ext cx="1512957" cy="15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Old Fashioned School House Clipart - School Sty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4409" y="4353402"/>
            <a:ext cx="1288367" cy="149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3" descr="9,748 School Uniform Illustrations, Royalty-Free Vector Graphics &amp; Clip Art  - iStoc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8012" y="5776728"/>
            <a:ext cx="1698640" cy="107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992" y="-136588"/>
            <a:ext cx="4330032" cy="1138773"/>
          </a:xfrm>
          <a:prstGeom prst="rect">
            <a:avLst/>
          </a:prstGeom>
        </p:spPr>
        <p:txBody>
          <a:bodyPr wrap="none">
            <a:spAutoFit/>
          </a:bodyPr>
          <a:lstStyle/>
          <a:p>
            <a:pPr algn="ctr"/>
            <a:endParaRPr lang="en-US" sz="20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Online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S</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afety</a:t>
            </a:r>
          </a:p>
        </p:txBody>
      </p:sp>
      <p:pic>
        <p:nvPicPr>
          <p:cNvPr id="4" name="Picture 3"/>
          <p:cNvPicPr>
            <a:picLocks noChangeAspect="1"/>
          </p:cNvPicPr>
          <p:nvPr/>
        </p:nvPicPr>
        <p:blipFill>
          <a:blip r:embed="rId12"/>
          <a:stretch>
            <a:fillRect/>
          </a:stretch>
        </p:blipFill>
        <p:spPr>
          <a:xfrm>
            <a:off x="3889213" y="6271908"/>
            <a:ext cx="1362221" cy="526429"/>
          </a:xfrm>
          <a:prstGeom prst="rect">
            <a:avLst/>
          </a:prstGeom>
        </p:spPr>
      </p:pic>
      <p:sp>
        <p:nvSpPr>
          <p:cNvPr id="8" name="5-Point Star 7"/>
          <p:cNvSpPr/>
          <p:nvPr/>
        </p:nvSpPr>
        <p:spPr>
          <a:xfrm>
            <a:off x="126376" y="2492896"/>
            <a:ext cx="4248472" cy="371827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5-Point Star 26"/>
          <p:cNvSpPr/>
          <p:nvPr/>
        </p:nvSpPr>
        <p:spPr>
          <a:xfrm>
            <a:off x="4711606" y="2481781"/>
            <a:ext cx="4248472" cy="3798166"/>
          </a:xfrm>
          <a:prstGeom prst="star5">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68095" y="4056365"/>
            <a:ext cx="1370018" cy="584775"/>
          </a:xfrm>
          <a:prstGeom prst="rect">
            <a:avLst/>
          </a:prstGeom>
          <a:noFill/>
        </p:spPr>
        <p:txBody>
          <a:bodyPr wrap="square" rtlCol="0">
            <a:spAutoFit/>
          </a:bodyPr>
          <a:lstStyle/>
          <a:p>
            <a:r>
              <a:rPr lang="en-GB" sz="3200" b="1" dirty="0" smtClean="0">
                <a:solidFill>
                  <a:srgbClr val="FF0000"/>
                </a:solidFill>
              </a:rPr>
              <a:t>Share</a:t>
            </a:r>
            <a:endParaRPr lang="en-GB" sz="3200" b="1" dirty="0">
              <a:solidFill>
                <a:srgbClr val="FF0000"/>
              </a:solidFill>
            </a:endParaRPr>
          </a:p>
        </p:txBody>
      </p:sp>
      <p:sp>
        <p:nvSpPr>
          <p:cNvPr id="28" name="TextBox 27"/>
          <p:cNvSpPr txBox="1"/>
          <p:nvPr/>
        </p:nvSpPr>
        <p:spPr>
          <a:xfrm>
            <a:off x="6043495" y="4082989"/>
            <a:ext cx="2016224" cy="523220"/>
          </a:xfrm>
          <a:prstGeom prst="rect">
            <a:avLst/>
          </a:prstGeom>
          <a:noFill/>
        </p:spPr>
        <p:txBody>
          <a:bodyPr wrap="square" rtlCol="0">
            <a:spAutoFit/>
          </a:bodyPr>
          <a:lstStyle/>
          <a:p>
            <a:r>
              <a:rPr lang="en-GB" sz="2800" b="1" dirty="0" smtClean="0">
                <a:solidFill>
                  <a:srgbClr val="FF0000"/>
                </a:solidFill>
              </a:rPr>
              <a:t>Don’t Share</a:t>
            </a:r>
            <a:endParaRPr lang="en-GB" sz="2800" b="1" dirty="0">
              <a:solidFill>
                <a:srgbClr val="FF0000"/>
              </a:solidFill>
            </a:endParaRPr>
          </a:p>
        </p:txBody>
      </p:sp>
      <p:sp>
        <p:nvSpPr>
          <p:cNvPr id="37" name="TextBox 36"/>
          <p:cNvSpPr txBox="1"/>
          <p:nvPr/>
        </p:nvSpPr>
        <p:spPr>
          <a:xfrm>
            <a:off x="0" y="1101352"/>
            <a:ext cx="9144000" cy="1200329"/>
          </a:xfrm>
          <a:prstGeom prst="rect">
            <a:avLst/>
          </a:prstGeom>
          <a:noFill/>
        </p:spPr>
        <p:txBody>
          <a:bodyPr wrap="square" rtlCol="0">
            <a:spAutoFit/>
          </a:bodyPr>
          <a:lstStyle/>
          <a:p>
            <a:pPr algn="ctr"/>
            <a:r>
              <a:rPr lang="en-GB" dirty="0" smtClean="0">
                <a:solidFill>
                  <a:srgbClr val="0070C0"/>
                </a:solidFill>
              </a:rPr>
              <a:t>You are all smart children and we want you to remember the Online Safety messages.</a:t>
            </a:r>
          </a:p>
          <a:p>
            <a:pPr algn="ctr"/>
            <a:r>
              <a:rPr lang="en-GB" dirty="0" smtClean="0">
                <a:solidFill>
                  <a:srgbClr val="0070C0"/>
                </a:solidFill>
              </a:rPr>
              <a:t>Lets follow our </a:t>
            </a:r>
            <a:r>
              <a:rPr lang="en-GB" dirty="0" smtClean="0">
                <a:solidFill>
                  <a:schemeClr val="accent6">
                    <a:lumMod val="75000"/>
                  </a:schemeClr>
                </a:solidFill>
              </a:rPr>
              <a:t>Golden Rules</a:t>
            </a:r>
            <a:r>
              <a:rPr lang="en-GB" dirty="0" smtClean="0">
                <a:solidFill>
                  <a:srgbClr val="0070C0"/>
                </a:solidFill>
              </a:rPr>
              <a:t>.</a:t>
            </a:r>
          </a:p>
          <a:p>
            <a:pPr algn="ctr"/>
            <a:r>
              <a:rPr lang="en-GB" dirty="0" smtClean="0">
                <a:solidFill>
                  <a:srgbClr val="0070C0"/>
                </a:solidFill>
              </a:rPr>
              <a:t>This week we are going to focus on what we </a:t>
            </a:r>
            <a:r>
              <a:rPr lang="en-GB" b="1" dirty="0" smtClean="0">
                <a:solidFill>
                  <a:srgbClr val="0070C0"/>
                </a:solidFill>
              </a:rPr>
              <a:t>should</a:t>
            </a:r>
            <a:r>
              <a:rPr lang="en-GB" dirty="0" smtClean="0">
                <a:solidFill>
                  <a:srgbClr val="0070C0"/>
                </a:solidFill>
              </a:rPr>
              <a:t> and </a:t>
            </a:r>
            <a:r>
              <a:rPr lang="en-GB" b="1" dirty="0" smtClean="0">
                <a:solidFill>
                  <a:srgbClr val="0070C0"/>
                </a:solidFill>
              </a:rPr>
              <a:t>should not</a:t>
            </a:r>
            <a:r>
              <a:rPr lang="en-GB" dirty="0" smtClean="0">
                <a:solidFill>
                  <a:srgbClr val="0070C0"/>
                </a:solidFill>
              </a:rPr>
              <a:t> share with people. </a:t>
            </a:r>
          </a:p>
          <a:p>
            <a:endParaRPr lang="en-GB" dirty="0"/>
          </a:p>
        </p:txBody>
      </p:sp>
      <p:sp>
        <p:nvSpPr>
          <p:cNvPr id="3" name="TextBox 2"/>
          <p:cNvSpPr txBox="1"/>
          <p:nvPr/>
        </p:nvSpPr>
        <p:spPr>
          <a:xfrm>
            <a:off x="4944696" y="2216182"/>
            <a:ext cx="947035" cy="369332"/>
          </a:xfrm>
          <a:prstGeom prst="rect">
            <a:avLst/>
          </a:prstGeom>
          <a:noFill/>
        </p:spPr>
        <p:txBody>
          <a:bodyPr wrap="square" rtlCol="0">
            <a:spAutoFit/>
          </a:bodyPr>
          <a:lstStyle/>
          <a:p>
            <a:r>
              <a:rPr lang="en-GB" dirty="0" smtClean="0"/>
              <a:t>Gossip</a:t>
            </a:r>
            <a:endParaRPr lang="en-GB" dirty="0"/>
          </a:p>
        </p:txBody>
      </p:sp>
      <p:sp>
        <p:nvSpPr>
          <p:cNvPr id="5" name="AutoShape 12" descr="Pound Sign Shaped Stress Ball"/>
          <p:cNvSpPr>
            <a:spLocks noChangeAspect="1" noChangeArrowheads="1"/>
          </p:cNvSpPr>
          <p:nvPr/>
        </p:nvSpPr>
        <p:spPr bwMode="auto">
          <a:xfrm>
            <a:off x="63500" y="-1365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0" name="Picture 2" descr="Free Homework Cliparts, Download Free Clip Art, Free Clip Art on Clipart  Libra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9467938">
            <a:off x="3101330" y="4387372"/>
            <a:ext cx="1326033" cy="4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47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15"/>
          <a:stretch/>
        </p:blipFill>
        <p:spPr>
          <a:xfrm>
            <a:off x="271525" y="180482"/>
            <a:ext cx="5735566" cy="6383039"/>
          </a:xfrm>
          <a:prstGeom prst="rect">
            <a:avLst/>
          </a:prstGeom>
        </p:spPr>
      </p:pic>
      <p:sp>
        <p:nvSpPr>
          <p:cNvPr id="6" name="AutoShape 2" descr="See the source image"/>
          <p:cNvSpPr>
            <a:spLocks noChangeAspect="1" noChangeArrowheads="1"/>
          </p:cNvSpPr>
          <p:nvPr/>
        </p:nvSpPr>
        <p:spPr bwMode="auto">
          <a:xfrm>
            <a:off x="42863" y="-904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See the source image"/>
          <p:cNvSpPr>
            <a:spLocks noChangeAspect="1" noChangeArrowheads="1"/>
          </p:cNvSpPr>
          <p:nvPr/>
        </p:nvSpPr>
        <p:spPr bwMode="auto">
          <a:xfrm>
            <a:off x="195263" y="619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5-Point Star 8"/>
          <p:cNvSpPr/>
          <p:nvPr/>
        </p:nvSpPr>
        <p:spPr>
          <a:xfrm>
            <a:off x="5923634" y="1785393"/>
            <a:ext cx="3080451" cy="3038634"/>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  </a:t>
            </a:r>
            <a:endParaRPr lang="en-GB" dirty="0">
              <a:solidFill>
                <a:schemeClr val="tx1"/>
              </a:solidFill>
            </a:endParaRPr>
          </a:p>
        </p:txBody>
      </p:sp>
      <p:sp>
        <p:nvSpPr>
          <p:cNvPr id="11" name="TextBox 10"/>
          <p:cNvSpPr txBox="1"/>
          <p:nvPr/>
        </p:nvSpPr>
        <p:spPr>
          <a:xfrm>
            <a:off x="8133927" y="3594814"/>
            <a:ext cx="870158" cy="369332"/>
          </a:xfrm>
          <a:prstGeom prst="rect">
            <a:avLst/>
          </a:prstGeom>
          <a:noFill/>
        </p:spPr>
        <p:txBody>
          <a:bodyPr wrap="square" rtlCol="0">
            <a:spAutoFit/>
          </a:bodyPr>
          <a:lstStyle/>
          <a:p>
            <a:r>
              <a:rPr lang="en-GB" b="1" dirty="0"/>
              <a:t>L</a:t>
            </a:r>
            <a:r>
              <a:rPr lang="en-GB" b="1" dirty="0" smtClean="0"/>
              <a:t>ights</a:t>
            </a:r>
            <a:endParaRPr lang="en-GB" b="1" dirty="0"/>
          </a:p>
        </p:txBody>
      </p:sp>
      <p:sp>
        <p:nvSpPr>
          <p:cNvPr id="12" name="TextBox 11"/>
          <p:cNvSpPr txBox="1"/>
          <p:nvPr/>
        </p:nvSpPr>
        <p:spPr>
          <a:xfrm>
            <a:off x="6273210" y="2501753"/>
            <a:ext cx="957830" cy="369332"/>
          </a:xfrm>
          <a:prstGeom prst="rect">
            <a:avLst/>
          </a:prstGeom>
          <a:noFill/>
        </p:spPr>
        <p:txBody>
          <a:bodyPr wrap="square" rtlCol="0">
            <a:spAutoFit/>
          </a:bodyPr>
          <a:lstStyle/>
          <a:p>
            <a:r>
              <a:rPr lang="en-GB" b="1" dirty="0"/>
              <a:t>H</a:t>
            </a:r>
            <a:r>
              <a:rPr lang="en-GB" b="1" dirty="0" smtClean="0"/>
              <a:t>elmet</a:t>
            </a:r>
            <a:endParaRPr lang="en-GB" b="1" dirty="0"/>
          </a:p>
        </p:txBody>
      </p:sp>
      <p:sp>
        <p:nvSpPr>
          <p:cNvPr id="13" name="TextBox 12"/>
          <p:cNvSpPr txBox="1"/>
          <p:nvPr/>
        </p:nvSpPr>
        <p:spPr>
          <a:xfrm>
            <a:off x="6561908" y="4476671"/>
            <a:ext cx="1803902" cy="646331"/>
          </a:xfrm>
          <a:prstGeom prst="rect">
            <a:avLst/>
          </a:prstGeom>
          <a:noFill/>
        </p:spPr>
        <p:txBody>
          <a:bodyPr wrap="square" rtlCol="0">
            <a:spAutoFit/>
          </a:bodyPr>
          <a:lstStyle/>
          <a:p>
            <a:pPr algn="ctr"/>
            <a:r>
              <a:rPr lang="en-GB" b="1" dirty="0" smtClean="0"/>
              <a:t>Be bright, be seen</a:t>
            </a:r>
            <a:endParaRPr lang="en-GB" b="1" dirty="0"/>
          </a:p>
        </p:txBody>
      </p:sp>
      <p:sp>
        <p:nvSpPr>
          <p:cNvPr id="14" name="TextBox 13"/>
          <p:cNvSpPr txBox="1"/>
          <p:nvPr/>
        </p:nvSpPr>
        <p:spPr>
          <a:xfrm>
            <a:off x="7668343" y="2274125"/>
            <a:ext cx="1185664" cy="646331"/>
          </a:xfrm>
          <a:prstGeom prst="rect">
            <a:avLst/>
          </a:prstGeom>
          <a:noFill/>
        </p:spPr>
        <p:txBody>
          <a:bodyPr wrap="square" rtlCol="0">
            <a:spAutoFit/>
          </a:bodyPr>
          <a:lstStyle/>
          <a:p>
            <a:pPr algn="ctr"/>
            <a:r>
              <a:rPr lang="en-GB" b="1" dirty="0" smtClean="0"/>
              <a:t>Use your bell</a:t>
            </a:r>
            <a:endParaRPr lang="en-GB" b="1" dirty="0"/>
          </a:p>
        </p:txBody>
      </p:sp>
      <p:pic>
        <p:nvPicPr>
          <p:cNvPr id="15" name="Picture 14"/>
          <p:cNvPicPr>
            <a:picLocks noChangeAspect="1"/>
          </p:cNvPicPr>
          <p:nvPr/>
        </p:nvPicPr>
        <p:blipFill>
          <a:blip r:embed="rId4"/>
          <a:stretch>
            <a:fillRect/>
          </a:stretch>
        </p:blipFill>
        <p:spPr>
          <a:xfrm>
            <a:off x="6430090" y="5898996"/>
            <a:ext cx="2191199" cy="667858"/>
          </a:xfrm>
          <a:prstGeom prst="rect">
            <a:avLst/>
          </a:prstGeom>
        </p:spPr>
      </p:pic>
      <p:sp>
        <p:nvSpPr>
          <p:cNvPr id="3" name="TextBox 2"/>
          <p:cNvSpPr txBox="1"/>
          <p:nvPr/>
        </p:nvSpPr>
        <p:spPr>
          <a:xfrm>
            <a:off x="5813213" y="3508102"/>
            <a:ext cx="1229022" cy="369332"/>
          </a:xfrm>
          <a:prstGeom prst="rect">
            <a:avLst/>
          </a:prstGeom>
          <a:noFill/>
        </p:spPr>
        <p:txBody>
          <a:bodyPr wrap="square" rtlCol="0">
            <a:spAutoFit/>
          </a:bodyPr>
          <a:lstStyle/>
          <a:p>
            <a:r>
              <a:rPr lang="en-GB" b="1" dirty="0" smtClean="0"/>
              <a:t>Bike-lock</a:t>
            </a:r>
            <a:endParaRPr lang="en-GB" b="1" dirty="0"/>
          </a:p>
        </p:txBody>
      </p:sp>
      <p:sp>
        <p:nvSpPr>
          <p:cNvPr id="5" name="TextBox 4"/>
          <p:cNvSpPr txBox="1"/>
          <p:nvPr/>
        </p:nvSpPr>
        <p:spPr>
          <a:xfrm>
            <a:off x="899592" y="2933064"/>
            <a:ext cx="3085630" cy="523220"/>
          </a:xfrm>
          <a:prstGeom prst="rect">
            <a:avLst/>
          </a:prstGeom>
          <a:solidFill>
            <a:schemeClr val="bg1"/>
          </a:solidFill>
        </p:spPr>
        <p:txBody>
          <a:bodyPr wrap="square" rtlCol="0">
            <a:spAutoFit/>
          </a:bodyPr>
          <a:lstStyle/>
          <a:p>
            <a:r>
              <a:rPr lang="en-GB" sz="1400" dirty="0"/>
              <a:t>W</a:t>
            </a:r>
            <a:r>
              <a:rPr lang="en-GB" sz="1400" dirty="0" smtClean="0"/>
              <a:t>ear light or bright coloured clothing and shoes that cover your toes</a:t>
            </a:r>
            <a:endParaRPr lang="en-GB" sz="1400" dirty="0"/>
          </a:p>
        </p:txBody>
      </p:sp>
      <p:sp>
        <p:nvSpPr>
          <p:cNvPr id="16" name="TextBox 15"/>
          <p:cNvSpPr txBox="1"/>
          <p:nvPr/>
        </p:nvSpPr>
        <p:spPr>
          <a:xfrm>
            <a:off x="1174282" y="2116940"/>
            <a:ext cx="3177181" cy="523220"/>
          </a:xfrm>
          <a:prstGeom prst="rect">
            <a:avLst/>
          </a:prstGeom>
          <a:solidFill>
            <a:schemeClr val="bg1"/>
          </a:solidFill>
        </p:spPr>
        <p:txBody>
          <a:bodyPr wrap="square" rtlCol="0">
            <a:spAutoFit/>
          </a:bodyPr>
          <a:lstStyle/>
          <a:p>
            <a:r>
              <a:rPr lang="en-GB" sz="1400" dirty="0" smtClean="0"/>
              <a:t>Wear your helmet every time you get on anything with wheels</a:t>
            </a:r>
            <a:endParaRPr lang="en-GB" sz="1400" dirty="0"/>
          </a:p>
        </p:txBody>
      </p:sp>
      <p:sp>
        <p:nvSpPr>
          <p:cNvPr id="17" name="TextBox 16"/>
          <p:cNvSpPr txBox="1"/>
          <p:nvPr/>
        </p:nvSpPr>
        <p:spPr>
          <a:xfrm>
            <a:off x="680275" y="4542787"/>
            <a:ext cx="3085630" cy="738664"/>
          </a:xfrm>
          <a:prstGeom prst="rect">
            <a:avLst/>
          </a:prstGeom>
          <a:solidFill>
            <a:schemeClr val="bg1"/>
          </a:solidFill>
        </p:spPr>
        <p:txBody>
          <a:bodyPr wrap="square" rtlCol="0">
            <a:spAutoFit/>
          </a:bodyPr>
          <a:lstStyle/>
          <a:p>
            <a:r>
              <a:rPr lang="en-GB" sz="1400" dirty="0" smtClean="0"/>
              <a:t>Check your tyres for air before each ride and make sure your brakes work properly</a:t>
            </a:r>
            <a:endParaRPr lang="en-GB" sz="1400" dirty="0"/>
          </a:p>
        </p:txBody>
      </p:sp>
      <p:sp>
        <p:nvSpPr>
          <p:cNvPr id="18" name="TextBox 17"/>
          <p:cNvSpPr txBox="1"/>
          <p:nvPr/>
        </p:nvSpPr>
        <p:spPr>
          <a:xfrm>
            <a:off x="1452853" y="3572230"/>
            <a:ext cx="2809529" cy="738664"/>
          </a:xfrm>
          <a:prstGeom prst="rect">
            <a:avLst/>
          </a:prstGeom>
          <a:solidFill>
            <a:schemeClr val="bg1"/>
          </a:solidFill>
        </p:spPr>
        <p:txBody>
          <a:bodyPr wrap="square" rtlCol="0">
            <a:spAutoFit/>
          </a:bodyPr>
          <a:lstStyle/>
          <a:p>
            <a:r>
              <a:rPr lang="en-GB" sz="1400" dirty="0" smtClean="0"/>
              <a:t>Listen for vehicles and others on the road, leave your headphones at home</a:t>
            </a:r>
            <a:endParaRPr lang="en-GB" sz="1400" dirty="0"/>
          </a:p>
        </p:txBody>
      </p:sp>
    </p:spTree>
    <p:extLst>
      <p:ext uri="{BB962C8B-B14F-4D97-AF65-F5344CB8AC3E}">
        <p14:creationId xmlns:p14="http://schemas.microsoft.com/office/powerpoint/2010/main" val="2453516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21" y="-8546"/>
            <a:ext cx="4644516" cy="659425"/>
          </a:xfrm>
        </p:spPr>
        <p:txBody>
          <a:bodyPr/>
          <a:lstStyle/>
          <a:p>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Things to remember</a:t>
            </a:r>
            <a:endParaRPr lang="en-GB" sz="3600" dirty="0"/>
          </a:p>
        </p:txBody>
      </p:sp>
      <p:sp>
        <p:nvSpPr>
          <p:cNvPr id="5" name="TextBox 4"/>
          <p:cNvSpPr txBox="1"/>
          <p:nvPr/>
        </p:nvSpPr>
        <p:spPr>
          <a:xfrm>
            <a:off x="2483768" y="5050060"/>
            <a:ext cx="3384376" cy="369332"/>
          </a:xfrm>
          <a:prstGeom prst="rect">
            <a:avLst/>
          </a:prstGeom>
          <a:noFill/>
        </p:spPr>
        <p:txBody>
          <a:bodyPr wrap="square" rtlCol="0">
            <a:spAutoFit/>
          </a:bodyPr>
          <a:lstStyle/>
          <a:p>
            <a:endParaRPr lang="en-GB"/>
          </a:p>
        </p:txBody>
      </p:sp>
      <p:sp>
        <p:nvSpPr>
          <p:cNvPr id="6" name="TextBox 5"/>
          <p:cNvSpPr txBox="1"/>
          <p:nvPr/>
        </p:nvSpPr>
        <p:spPr>
          <a:xfrm>
            <a:off x="828605" y="1296814"/>
            <a:ext cx="7776864" cy="3139321"/>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rgbClr val="003E1C"/>
                </a:solidFill>
              </a:rPr>
              <a:t>Always tell our trusted adults where we are going </a:t>
            </a:r>
          </a:p>
          <a:p>
            <a:pPr marL="342900" indent="-342900">
              <a:buFont typeface="Arial" panose="020B0604020202020204" pitchFamily="34" charset="0"/>
              <a:buChar char="•"/>
            </a:pPr>
            <a:r>
              <a:rPr lang="en-GB" sz="2400" dirty="0" smtClean="0">
                <a:solidFill>
                  <a:srgbClr val="003E1C"/>
                </a:solidFill>
              </a:rPr>
              <a:t>Don’t go out on your own in the dark</a:t>
            </a:r>
          </a:p>
          <a:p>
            <a:pPr marL="342900" indent="-342900">
              <a:buFont typeface="Arial" panose="020B0604020202020204" pitchFamily="34" charset="0"/>
              <a:buChar char="•"/>
            </a:pPr>
            <a:r>
              <a:rPr lang="en-GB" sz="2400" dirty="0" smtClean="0">
                <a:solidFill>
                  <a:srgbClr val="003E1C"/>
                </a:solidFill>
              </a:rPr>
              <a:t>Be careful crossing the road, </a:t>
            </a:r>
            <a:r>
              <a:rPr lang="en-GB" sz="2400" dirty="0" smtClean="0">
                <a:solidFill>
                  <a:srgbClr val="00B0F0"/>
                </a:solidFill>
              </a:rPr>
              <a:t>STOP </a:t>
            </a:r>
            <a:r>
              <a:rPr lang="en-GB" sz="2400" smtClean="0">
                <a:solidFill>
                  <a:srgbClr val="00B0F0"/>
                </a:solidFill>
              </a:rPr>
              <a:t>LOOK LISTEN </a:t>
            </a:r>
            <a:r>
              <a:rPr lang="en-GB" sz="2400" dirty="0" smtClean="0">
                <a:solidFill>
                  <a:srgbClr val="00B0F0"/>
                </a:solidFill>
              </a:rPr>
              <a:t>THINK</a:t>
            </a:r>
          </a:p>
          <a:p>
            <a:pPr marL="342900" indent="-342900">
              <a:buFont typeface="Arial" panose="020B0604020202020204" pitchFamily="34" charset="0"/>
              <a:buChar char="•"/>
            </a:pPr>
            <a:r>
              <a:rPr lang="en-GB" sz="2400" dirty="0" smtClean="0">
                <a:solidFill>
                  <a:srgbClr val="003E1C"/>
                </a:solidFill>
              </a:rPr>
              <a:t>Never run across the road</a:t>
            </a:r>
            <a:endParaRPr lang="en-GB" sz="2400" dirty="0">
              <a:solidFill>
                <a:srgbClr val="003E1C"/>
              </a:solidFill>
            </a:endParaRPr>
          </a:p>
          <a:p>
            <a:pPr marL="342900" indent="-342900">
              <a:buFont typeface="Arial" panose="020B0604020202020204" pitchFamily="34" charset="0"/>
              <a:buChar char="•"/>
            </a:pPr>
            <a:r>
              <a:rPr lang="en-GB" sz="2400" dirty="0" smtClean="0">
                <a:solidFill>
                  <a:srgbClr val="003E1C"/>
                </a:solidFill>
              </a:rPr>
              <a:t>Be respectful and polite to people </a:t>
            </a:r>
            <a:r>
              <a:rPr lang="en-GB" sz="2400" dirty="0" smtClean="0">
                <a:solidFill>
                  <a:srgbClr val="00B0F0"/>
                </a:solidFill>
              </a:rPr>
              <a:t>HANDS FACE </a:t>
            </a:r>
            <a:r>
              <a:rPr lang="en-GB" sz="3600" dirty="0" smtClean="0">
                <a:solidFill>
                  <a:srgbClr val="00B0F0"/>
                </a:solidFill>
              </a:rPr>
              <a:t>SPACE</a:t>
            </a:r>
          </a:p>
          <a:p>
            <a:pPr marL="342900" indent="-342900">
              <a:buFont typeface="Arial" panose="020B0604020202020204" pitchFamily="34" charset="0"/>
              <a:buChar char="•"/>
            </a:pPr>
            <a:r>
              <a:rPr lang="en-GB" sz="2400" dirty="0" smtClean="0">
                <a:solidFill>
                  <a:srgbClr val="003E1C"/>
                </a:solidFill>
              </a:rPr>
              <a:t>Make sure you’re wearing the appropriate clothing to keep you warm and dry.</a:t>
            </a:r>
          </a:p>
          <a:p>
            <a:endParaRPr lang="en-GB" dirty="0">
              <a:solidFill>
                <a:srgbClr val="FFC000"/>
              </a:solidFill>
            </a:endParaRPr>
          </a:p>
        </p:txBody>
      </p:sp>
      <p:sp>
        <p:nvSpPr>
          <p:cNvPr id="7" name="AutoShape 2" descr="Image result for playing outside safety"/>
          <p:cNvSpPr>
            <a:spLocks noChangeAspect="1" noChangeArrowheads="1"/>
          </p:cNvSpPr>
          <p:nvPr/>
        </p:nvSpPr>
        <p:spPr bwMode="auto">
          <a:xfrm>
            <a:off x="63500" y="-822325"/>
            <a:ext cx="11620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Free Toddlers Exercising Cliparts, Download Free Clip Art, Free Clip Art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95" y="4156264"/>
            <a:ext cx="2905497" cy="25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descr="Children Doing Exercise Clipart | Free Images at Clker.com - vector clip art  online, royalty free &amp; public domain"/>
          <p:cNvPicPr>
            <a:picLocks noChangeAspect="1" noChangeArrowheads="1"/>
          </p:cNvPicPr>
          <p:nvPr/>
        </p:nvPicPr>
        <p:blipFill rotWithShape="1">
          <a:blip r:embed="rId3">
            <a:extLst>
              <a:ext uri="{28A0092B-C50C-407E-A947-70E740481C1C}">
                <a14:useLocalDpi xmlns:a14="http://schemas.microsoft.com/office/drawing/2010/main" val="0"/>
              </a:ext>
            </a:extLst>
          </a:blip>
          <a:srcRect b="9897"/>
          <a:stretch/>
        </p:blipFill>
        <p:spPr bwMode="auto">
          <a:xfrm>
            <a:off x="2693475" y="4103505"/>
            <a:ext cx="3036348" cy="264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Child clipart exercise, Child exercise Transparent FREE for download on  WebStockReview 2021"/>
          <p:cNvPicPr>
            <a:picLocks noChangeAspect="1" noChangeArrowheads="1"/>
          </p:cNvPicPr>
          <p:nvPr/>
        </p:nvPicPr>
        <p:blipFill rotWithShape="1">
          <a:blip r:embed="rId4">
            <a:extLst>
              <a:ext uri="{28A0092B-C50C-407E-A947-70E740481C1C}">
                <a14:useLocalDpi xmlns:a14="http://schemas.microsoft.com/office/drawing/2010/main" val="0"/>
              </a:ext>
            </a:extLst>
          </a:blip>
          <a:srcRect b="3398"/>
          <a:stretch/>
        </p:blipFill>
        <p:spPr bwMode="auto">
          <a:xfrm>
            <a:off x="161252" y="4280218"/>
            <a:ext cx="2128595" cy="234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27684" y="618473"/>
            <a:ext cx="4896544" cy="646331"/>
          </a:xfrm>
          <a:prstGeom prst="rect">
            <a:avLst/>
          </a:prstGeom>
          <a:noFill/>
        </p:spPr>
        <p:txBody>
          <a:bodyPr wrap="square" rtlCol="0">
            <a:spAutoFit/>
          </a:bodyPr>
          <a:lstStyle/>
          <a:p>
            <a:r>
              <a:rPr lang="en-US" sz="3600" b="1" dirty="0">
                <a:ln/>
                <a:solidFill>
                  <a:schemeClr val="accent4"/>
                </a:solidFill>
                <a:effectLst>
                  <a:glow rad="228600">
                    <a:schemeClr val="accent1">
                      <a:satMod val="175000"/>
                      <a:alpha val="40000"/>
                    </a:schemeClr>
                  </a:glow>
                </a:effectLst>
                <a:latin typeface="Comic Sans MS" panose="030F0702030302020204" pitchFamily="66" charset="0"/>
              </a:rPr>
              <a:t>when going Outdoors</a:t>
            </a:r>
            <a:endParaRPr lang="en-GB" sz="3600" dirty="0"/>
          </a:p>
        </p:txBody>
      </p:sp>
    </p:spTree>
    <p:extLst>
      <p:ext uri="{BB962C8B-B14F-4D97-AF65-F5344CB8AC3E}">
        <p14:creationId xmlns:p14="http://schemas.microsoft.com/office/powerpoint/2010/main" val="416718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8246"/>
            <a:ext cx="5328592" cy="769441"/>
          </a:xfrm>
          <a:prstGeom prst="rect">
            <a:avLst/>
          </a:prstGeom>
          <a:noFill/>
        </p:spPr>
        <p:txBody>
          <a:bodyPr wrap="square" rtlCol="0">
            <a:spAutoFit/>
          </a:bodyPr>
          <a:lstStyle/>
          <a:p>
            <a:pPr algn="ctr"/>
            <a:r>
              <a:rPr lang="en-GB" sz="4400" b="1" dirty="0" smtClean="0">
                <a:solidFill>
                  <a:srgbClr val="FF0000"/>
                </a:solidFill>
              </a:rPr>
              <a:t>This weeks activity</a:t>
            </a:r>
            <a:endParaRPr lang="en-GB" sz="44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92696"/>
            <a:ext cx="3096344" cy="5904656"/>
          </a:xfrm>
          <a:prstGeom prst="rect">
            <a:avLst/>
          </a:prstGeom>
        </p:spPr>
      </p:pic>
      <p:sp>
        <p:nvSpPr>
          <p:cNvPr id="6" name="TextBox 5"/>
          <p:cNvSpPr txBox="1"/>
          <p:nvPr/>
        </p:nvSpPr>
        <p:spPr>
          <a:xfrm>
            <a:off x="3462162" y="777687"/>
            <a:ext cx="3198069" cy="707886"/>
          </a:xfrm>
          <a:prstGeom prst="rect">
            <a:avLst/>
          </a:prstGeom>
          <a:noFill/>
        </p:spPr>
        <p:txBody>
          <a:bodyPr wrap="square" rtlCol="0">
            <a:spAutoFit/>
          </a:bodyPr>
          <a:lstStyle/>
          <a:p>
            <a:r>
              <a:rPr lang="en-GB" sz="2000" dirty="0" smtClean="0"/>
              <a:t>This activity involves some art work and physical activity</a:t>
            </a:r>
            <a:endParaRPr lang="en-GB"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450645"/>
            <a:ext cx="5646342" cy="5407355"/>
          </a:xfrm>
          <a:prstGeom prst="rect">
            <a:avLst/>
          </a:prstGeom>
        </p:spPr>
      </p:pic>
      <p:sp>
        <p:nvSpPr>
          <p:cNvPr id="5" name="TextBox 4"/>
          <p:cNvSpPr txBox="1"/>
          <p:nvPr/>
        </p:nvSpPr>
        <p:spPr>
          <a:xfrm>
            <a:off x="3928214" y="2420888"/>
            <a:ext cx="4197609" cy="4031873"/>
          </a:xfrm>
          <a:prstGeom prst="rect">
            <a:avLst/>
          </a:prstGeom>
          <a:noFill/>
        </p:spPr>
        <p:txBody>
          <a:bodyPr wrap="square" rtlCol="0">
            <a:spAutoFit/>
          </a:bodyPr>
          <a:lstStyle/>
          <a:p>
            <a:pPr algn="ctr"/>
            <a:r>
              <a:rPr lang="en-GB" sz="1400" b="1" dirty="0" smtClean="0">
                <a:solidFill>
                  <a:srgbClr val="6600CC"/>
                </a:solidFill>
              </a:rPr>
              <a:t>Hands and Feet HOPSCOTCH</a:t>
            </a:r>
          </a:p>
          <a:p>
            <a:pPr algn="ctr"/>
            <a:endParaRPr lang="en-GB" sz="800" dirty="0" smtClean="0"/>
          </a:p>
          <a:p>
            <a:pPr algn="ctr"/>
            <a:r>
              <a:rPr lang="en-GB" sz="1600" dirty="0" smtClean="0"/>
              <a:t>You will need 21 sheets of paper or card i.e. from a cereal box, big enough for your hand or foot to fit onto.</a:t>
            </a:r>
          </a:p>
          <a:p>
            <a:pPr algn="ctr"/>
            <a:r>
              <a:rPr lang="en-GB" sz="1600" dirty="0" smtClean="0"/>
              <a:t>Get a pencil or crayon and create 10 pictures of hands and 11 pictures of feet on your paper or cardboard.</a:t>
            </a:r>
          </a:p>
          <a:p>
            <a:pPr algn="ctr"/>
            <a:r>
              <a:rPr lang="en-GB" sz="1600" dirty="0" smtClean="0"/>
              <a:t>Now using some sticky tape, stick your hands and feet pictures to the floor in rows of 3 as in the image opposite where the girl in the red dress is. </a:t>
            </a:r>
            <a:endParaRPr lang="en-GB" sz="800" dirty="0" smtClean="0"/>
          </a:p>
          <a:p>
            <a:pPr algn="ctr"/>
            <a:r>
              <a:rPr lang="en-GB" sz="1600" dirty="0" smtClean="0"/>
              <a:t>Play Hopscotch, have a go at getting all the way to the end without falling over, most people fall over lots of time!</a:t>
            </a:r>
          </a:p>
          <a:p>
            <a:pPr marL="285750" indent="-285750" algn="ctr">
              <a:buFont typeface="Arial" panose="020B0604020202020204" pitchFamily="34" charset="0"/>
              <a:buChar char="•"/>
            </a:pPr>
            <a:endParaRPr lang="en-GB" dirty="0"/>
          </a:p>
        </p:txBody>
      </p:sp>
    </p:spTree>
    <p:extLst>
      <p:ext uri="{BB962C8B-B14F-4D97-AF65-F5344CB8AC3E}">
        <p14:creationId xmlns:p14="http://schemas.microsoft.com/office/powerpoint/2010/main" val="1684533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304856"/>
            <a:ext cx="8280920" cy="1593770"/>
          </a:xfrm>
          <a:prstGeom prst="rect">
            <a:avLst/>
          </a:prstGeom>
        </p:spPr>
        <p:txBody>
          <a:bodyPr wrap="square">
            <a:spAutoFit/>
          </a:bodyPr>
          <a:lstStyle/>
          <a:p>
            <a:pPr>
              <a:lnSpc>
                <a:spcPct val="105000"/>
              </a:lnSpc>
              <a:spcAft>
                <a:spcPts val="800"/>
              </a:spcAft>
            </a:pPr>
            <a:r>
              <a:rPr lang="en-GB" dirty="0">
                <a:latin typeface="Calibri" panose="020F0502020204030204" pitchFamily="34" charset="0"/>
                <a:ea typeface="Calibri" panose="020F0502020204030204" pitchFamily="34" charset="0"/>
              </a:rPr>
              <a:t>The BBC are assisting with home </a:t>
            </a:r>
            <a:r>
              <a:rPr lang="en-GB" dirty="0" smtClean="0">
                <a:latin typeface="Calibri" panose="020F0502020204030204" pitchFamily="34" charset="0"/>
                <a:ea typeface="Calibri" panose="020F0502020204030204" pitchFamily="34" charset="0"/>
              </a:rPr>
              <a:t>schooling. </a:t>
            </a:r>
            <a:r>
              <a:rPr lang="en-GB" dirty="0">
                <a:latin typeface="Calibri" panose="020F0502020204030204" pitchFamily="34" charset="0"/>
                <a:ea typeface="Calibri" panose="020F0502020204030204" pitchFamily="34" charset="0"/>
              </a:rPr>
              <a:t>The link is below</a:t>
            </a:r>
            <a:r>
              <a:rPr lang="en-GB" dirty="0" smtClean="0">
                <a:latin typeface="Calibri" panose="020F0502020204030204" pitchFamily="34" charset="0"/>
                <a:ea typeface="Calibri" panose="020F0502020204030204" pitchFamily="34" charset="0"/>
              </a:rPr>
              <a:t>:</a:t>
            </a:r>
          </a:p>
          <a:p>
            <a:r>
              <a:rPr lang="en-GB" u="sng" dirty="0" smtClean="0">
                <a:solidFill>
                  <a:srgbClr val="0563C1"/>
                </a:solidFill>
                <a:latin typeface="Calibri" panose="020F0502020204030204" pitchFamily="34" charset="0"/>
                <a:ea typeface="Calibri" panose="020F0502020204030204" pitchFamily="34" charset="0"/>
                <a:hlinkClick r:id="rId2"/>
              </a:rPr>
              <a:t>https</a:t>
            </a:r>
            <a:r>
              <a:rPr lang="en-GB" u="sng" dirty="0">
                <a:solidFill>
                  <a:srgbClr val="0563C1"/>
                </a:solidFill>
                <a:latin typeface="Calibri" panose="020F0502020204030204" pitchFamily="34" charset="0"/>
                <a:ea typeface="Calibri" panose="020F0502020204030204" pitchFamily="34" charset="0"/>
                <a:hlinkClick r:id="rId2"/>
              </a:rPr>
              <a:t>://</a:t>
            </a:r>
            <a:r>
              <a:rPr lang="en-GB" u="sng" dirty="0" smtClean="0">
                <a:solidFill>
                  <a:srgbClr val="0563C1"/>
                </a:solidFill>
                <a:latin typeface="Calibri" panose="020F0502020204030204" pitchFamily="34" charset="0"/>
                <a:ea typeface="Calibri" panose="020F0502020204030204" pitchFamily="34" charset="0"/>
                <a:hlinkClick r:id="rId2"/>
              </a:rPr>
              <a:t>www.bbc.com/mediacentre/2020/bbc-launches-biggest-education-offer-ever?fbclid=IwAR0ifLYSI531vBMt9X8cVq5yDQn7hO2JIGee6uYs2G-wLAcZIkhHrLxxc4k</a:t>
            </a:r>
            <a:endParaRPr lang="en-GB" u="sng" dirty="0" smtClean="0">
              <a:solidFill>
                <a:srgbClr val="0563C1"/>
              </a:solidFill>
              <a:latin typeface="Calibri" panose="020F0502020204030204" pitchFamily="34" charset="0"/>
              <a:ea typeface="Calibri" panose="020F0502020204030204" pitchFamily="34" charset="0"/>
            </a:endParaRPr>
          </a:p>
          <a:p>
            <a:endParaRPr lang="en-GB" u="sng" dirty="0">
              <a:solidFill>
                <a:srgbClr val="0563C1"/>
              </a:solidFill>
              <a:latin typeface="Calibri" panose="020F0502020204030204" pitchFamily="34" charset="0"/>
            </a:endParaRPr>
          </a:p>
          <a:p>
            <a:r>
              <a:rPr lang="en-GB" dirty="0" smtClean="0">
                <a:latin typeface="Calibri" panose="020F0502020204030204" pitchFamily="34" charset="0"/>
                <a:ea typeface="Calibri" panose="020F0502020204030204" pitchFamily="34" charset="0"/>
              </a:rPr>
              <a:t>You </a:t>
            </a:r>
            <a:r>
              <a:rPr lang="en-GB" dirty="0">
                <a:latin typeface="Calibri" panose="020F0502020204030204" pitchFamily="34" charset="0"/>
                <a:ea typeface="Calibri" panose="020F0502020204030204" pitchFamily="34" charset="0"/>
              </a:rPr>
              <a:t>can watch it on TV every week day 1pm to </a:t>
            </a:r>
            <a:r>
              <a:rPr lang="en-GB" dirty="0" smtClean="0">
                <a:latin typeface="Calibri" panose="020F0502020204030204" pitchFamily="34" charset="0"/>
                <a:ea typeface="Calibri" panose="020F0502020204030204" pitchFamily="34" charset="0"/>
              </a:rPr>
              <a:t>2pm</a:t>
            </a:r>
            <a:endParaRPr lang="en-GB" dirty="0"/>
          </a:p>
        </p:txBody>
      </p:sp>
      <p:sp>
        <p:nvSpPr>
          <p:cNvPr id="5" name="TextBox 4"/>
          <p:cNvSpPr txBox="1"/>
          <p:nvPr/>
        </p:nvSpPr>
        <p:spPr>
          <a:xfrm>
            <a:off x="467544" y="661740"/>
            <a:ext cx="4940868" cy="1077218"/>
          </a:xfrm>
          <a:prstGeom prst="rect">
            <a:avLst/>
          </a:prstGeom>
          <a:noFill/>
        </p:spPr>
        <p:txBody>
          <a:bodyPr wrap="square" rtlCol="0">
            <a:spAutoFit/>
          </a:bodyPr>
          <a:lstStyle/>
          <a:p>
            <a:pPr algn="ctr"/>
            <a:r>
              <a:rPr lang="en-GB" sz="3200" b="1" dirty="0" smtClean="0">
                <a:solidFill>
                  <a:srgbClr val="3366FF"/>
                </a:solidFill>
              </a:rPr>
              <a:t>Useful Links for you,</a:t>
            </a:r>
          </a:p>
          <a:p>
            <a:pPr algn="ctr"/>
            <a:r>
              <a:rPr lang="en-GB" sz="3200" b="1" dirty="0" smtClean="0">
                <a:solidFill>
                  <a:srgbClr val="3366FF"/>
                </a:solidFill>
              </a:rPr>
              <a:t>your Parents and Teachers. </a:t>
            </a:r>
            <a:endParaRPr lang="en-GB" sz="3200" b="1" dirty="0">
              <a:solidFill>
                <a:srgbClr val="3366FF"/>
              </a:solidFill>
            </a:endParaRPr>
          </a:p>
        </p:txBody>
      </p:sp>
      <p:sp>
        <p:nvSpPr>
          <p:cNvPr id="6" name="Rectangle 5"/>
          <p:cNvSpPr/>
          <p:nvPr/>
        </p:nvSpPr>
        <p:spPr>
          <a:xfrm>
            <a:off x="395536" y="5157192"/>
            <a:ext cx="4824536" cy="1231106"/>
          </a:xfrm>
          <a:prstGeom prst="rect">
            <a:avLst/>
          </a:prstGeom>
        </p:spPr>
        <p:txBody>
          <a:bodyPr wrap="square">
            <a:spAutoFit/>
          </a:bodyPr>
          <a:lstStyle/>
          <a:p>
            <a:r>
              <a:rPr lang="en-GB" b="1" dirty="0" err="1">
                <a:solidFill>
                  <a:srgbClr val="767676"/>
                </a:solidFill>
                <a:hlinkClick r:id="rId3"/>
              </a:rPr>
              <a:t>Childline</a:t>
            </a:r>
            <a:r>
              <a:rPr lang="en-GB" b="1" dirty="0">
                <a:solidFill>
                  <a:srgbClr val="767676"/>
                </a:solidFill>
                <a:hlinkClick r:id="rId3"/>
              </a:rPr>
              <a:t> | </a:t>
            </a:r>
            <a:r>
              <a:rPr lang="en-GB" b="1" dirty="0" err="1">
                <a:solidFill>
                  <a:srgbClr val="767676"/>
                </a:solidFill>
                <a:hlinkClick r:id="rId3"/>
              </a:rPr>
              <a:t>Childline</a:t>
            </a:r>
            <a:endParaRPr lang="en-GB" b="1" dirty="0">
              <a:solidFill>
                <a:srgbClr val="767676"/>
              </a:solidFill>
            </a:endParaRPr>
          </a:p>
          <a:p>
            <a:pPr>
              <a:buFont typeface="+mj-lt"/>
              <a:buAutoNum type="arabicPeriod"/>
            </a:pPr>
            <a:r>
              <a:rPr lang="en-GB" sz="1400" i="1" dirty="0">
                <a:solidFill>
                  <a:srgbClr val="767676"/>
                </a:solidFill>
              </a:rPr>
              <a:t>https://www.</a:t>
            </a:r>
            <a:r>
              <a:rPr lang="en-GB" sz="1400" b="1" i="1" dirty="0">
                <a:solidFill>
                  <a:srgbClr val="767676"/>
                </a:solidFill>
              </a:rPr>
              <a:t>childline</a:t>
            </a:r>
            <a:r>
              <a:rPr lang="en-GB" sz="1400" i="1" dirty="0">
                <a:solidFill>
                  <a:srgbClr val="767676"/>
                </a:solidFill>
              </a:rPr>
              <a:t>.org.uk</a:t>
            </a:r>
            <a:endParaRPr lang="en-GB" sz="1400" dirty="0">
              <a:solidFill>
                <a:srgbClr val="767676"/>
              </a:solidFill>
            </a:endParaRPr>
          </a:p>
          <a:p>
            <a:pPr>
              <a:buFont typeface="+mj-lt"/>
              <a:buAutoNum type="arabicPeriod"/>
            </a:pPr>
            <a:r>
              <a:rPr lang="en-GB" sz="1400" dirty="0">
                <a:solidFill>
                  <a:srgbClr val="767676"/>
                </a:solidFill>
              </a:rPr>
              <a:t>Get help and advice about a wide range of issues, call us on 0800 1111, talk to a counsellor online, send </a:t>
            </a:r>
            <a:r>
              <a:rPr lang="en-GB" sz="1400" b="1" dirty="0" err="1">
                <a:solidFill>
                  <a:srgbClr val="767676"/>
                </a:solidFill>
              </a:rPr>
              <a:t>Childline</a:t>
            </a:r>
            <a:r>
              <a:rPr lang="en-GB" sz="1400" dirty="0">
                <a:solidFill>
                  <a:srgbClr val="767676"/>
                </a:solidFill>
              </a:rPr>
              <a:t> an email or post on the message boards</a:t>
            </a:r>
            <a:endParaRPr lang="en-GB" sz="1400" dirty="0">
              <a:solidFill>
                <a:srgbClr val="767676"/>
              </a:solidFill>
              <a:effectLst/>
            </a:endParaRPr>
          </a:p>
        </p:txBody>
      </p:sp>
      <p:sp>
        <p:nvSpPr>
          <p:cNvPr id="7" name="Rectangle 6"/>
          <p:cNvSpPr/>
          <p:nvPr/>
        </p:nvSpPr>
        <p:spPr>
          <a:xfrm>
            <a:off x="395536" y="4037126"/>
            <a:ext cx="1759851"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sp>
        <p:nvSpPr>
          <p:cNvPr id="8" name="Rectangle 7"/>
          <p:cNvSpPr/>
          <p:nvPr/>
        </p:nvSpPr>
        <p:spPr>
          <a:xfrm>
            <a:off x="2657195" y="4175625"/>
            <a:ext cx="4210833" cy="369332"/>
          </a:xfrm>
          <a:prstGeom prst="rect">
            <a:avLst/>
          </a:prstGeom>
        </p:spPr>
        <p:txBody>
          <a:bodyPr wrap="none">
            <a:spAutoFit/>
          </a:bodyPr>
          <a:lstStyle/>
          <a:p>
            <a:r>
              <a:rPr lang="en-GB" u="sng" dirty="0">
                <a:hlinkClick r:id="rId4"/>
              </a:rPr>
              <a:t>https://www.o2.co.uk/help/nspcc/helpline</a:t>
            </a:r>
            <a:endParaRPr lang="en-GB" dirty="0"/>
          </a:p>
        </p:txBody>
      </p:sp>
      <p:pic>
        <p:nvPicPr>
          <p:cNvPr id="9" name="Picture 8"/>
          <p:cNvPicPr>
            <a:picLocks noChangeAspect="1"/>
          </p:cNvPicPr>
          <p:nvPr/>
        </p:nvPicPr>
        <p:blipFill>
          <a:blip r:embed="rId5"/>
          <a:stretch>
            <a:fillRect/>
          </a:stretch>
        </p:blipFill>
        <p:spPr>
          <a:xfrm>
            <a:off x="5754267" y="5517232"/>
            <a:ext cx="3389733" cy="1340768"/>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3462" b="91154" l="4639" r="95361"/>
                    </a14:imgEffect>
                  </a14:imgLayer>
                </a14:imgProps>
              </a:ext>
              <a:ext uri="{28A0092B-C50C-407E-A947-70E740481C1C}">
                <a14:useLocalDpi xmlns:a14="http://schemas.microsoft.com/office/drawing/2010/main" val="0"/>
              </a:ext>
            </a:extLst>
          </a:blip>
          <a:stretch>
            <a:fillRect/>
          </a:stretch>
        </p:blipFill>
        <p:spPr>
          <a:xfrm rot="16200000">
            <a:off x="2084300" y="-2248237"/>
            <a:ext cx="2095080" cy="6768752"/>
          </a:xfrm>
          <a:prstGeom prst="rect">
            <a:avLst/>
          </a:prstGeom>
        </p:spPr>
      </p:pic>
    </p:spTree>
    <p:extLst>
      <p:ext uri="{BB962C8B-B14F-4D97-AF65-F5344CB8AC3E}">
        <p14:creationId xmlns:p14="http://schemas.microsoft.com/office/powerpoint/2010/main" val="1646440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674</Words>
  <Application>Microsoft Office PowerPoint</Application>
  <PresentationFormat>On-screen Show (4:3)</PresentationFormat>
  <Paragraphs>82</Paragraphs>
  <Slides>10</Slides>
  <Notes>2</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Things to remember</vt:lpstr>
      <vt:lpstr>PowerPoint Presentation</vt:lpstr>
      <vt:lpstr>PowerPoint Presentation</vt:lpstr>
      <vt:lpstr>PowerPoint Presentation</vt:lpstr>
    </vt:vector>
  </TitlesOfParts>
  <Company>Cheshire Constabulary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Teaching Area 2</cp:lastModifiedBy>
  <cp:revision>192</cp:revision>
  <dcterms:created xsi:type="dcterms:W3CDTF">2015-02-05T14:15:12Z</dcterms:created>
  <dcterms:modified xsi:type="dcterms:W3CDTF">2021-01-27T09:09:30Z</dcterms:modified>
</cp:coreProperties>
</file>