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8" r:id="rId4"/>
    <p:sldId id="259" r:id="rId5"/>
    <p:sldId id="266" r:id="rId6"/>
    <p:sldId id="260" r:id="rId7"/>
    <p:sldId id="262" r:id="rId8"/>
    <p:sldId id="263" r:id="rId9"/>
    <p:sldId id="270" r:id="rId10"/>
    <p:sldId id="267" r:id="rId11"/>
    <p:sldId id="269"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75" d="100"/>
          <a:sy n="75" d="100"/>
        </p:scale>
        <p:origin x="55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4116BE-B978-47B3-A013-396BD1E3A81F}"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377113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4116BE-B978-47B3-A013-396BD1E3A81F}"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100444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4116BE-B978-47B3-A013-396BD1E3A81F}"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252423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4116BE-B978-47B3-A013-396BD1E3A81F}"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338839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4116BE-B978-47B3-A013-396BD1E3A81F}"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114515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4116BE-B978-47B3-A013-396BD1E3A81F}"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235908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4116BE-B978-47B3-A013-396BD1E3A81F}" type="datetimeFigureOut">
              <a:rPr lang="en-GB" smtClean="0"/>
              <a:t>02/07/2020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139431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4116BE-B978-47B3-A013-396BD1E3A81F}" type="datetimeFigureOut">
              <a:rPr lang="en-GB" smtClean="0"/>
              <a:t>02/07/2020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190581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116BE-B978-47B3-A013-396BD1E3A81F}" type="datetimeFigureOut">
              <a:rPr lang="en-GB" smtClean="0"/>
              <a:t>02/07/2020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68095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116BE-B978-47B3-A013-396BD1E3A81F}"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317372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116BE-B978-47B3-A013-396BD1E3A81F}"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254273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116BE-B978-47B3-A013-396BD1E3A81F}" type="datetimeFigureOut">
              <a:rPr lang="en-GB" smtClean="0"/>
              <a:t>02/07/2020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16E53-D34C-4879-B466-E364D0BB4E5C}" type="slidenum">
              <a:rPr lang="en-GB" smtClean="0"/>
              <a:t>‹#›</a:t>
            </a:fld>
            <a:endParaRPr lang="en-GB"/>
          </a:p>
        </p:txBody>
      </p:sp>
    </p:spTree>
    <p:extLst>
      <p:ext uri="{BB962C8B-B14F-4D97-AF65-F5344CB8AC3E}">
        <p14:creationId xmlns:p14="http://schemas.microsoft.com/office/powerpoint/2010/main" val="139623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8917"/>
            <a:ext cx="10515600" cy="1325563"/>
          </a:xfrm>
        </p:spPr>
        <p:txBody>
          <a:bodyPr>
            <a:normAutofit fontScale="90000"/>
          </a:bodyPr>
          <a:lstStyle/>
          <a:p>
            <a:pPr algn="ctr"/>
            <a:r>
              <a:rPr lang="en-GB" sz="8000" dirty="0" smtClean="0">
                <a:solidFill>
                  <a:srgbClr val="7030A0"/>
                </a:solidFill>
              </a:rPr>
              <a:t>Welcome to </a:t>
            </a:r>
            <a:r>
              <a:rPr lang="en-GB" sz="8000" dirty="0" err="1" smtClean="0">
                <a:solidFill>
                  <a:srgbClr val="7030A0"/>
                </a:solidFill>
              </a:rPr>
              <a:t>Brookfields</a:t>
            </a:r>
            <a:r>
              <a:rPr lang="en-GB" sz="8000" dirty="0" smtClean="0">
                <a:solidFill>
                  <a:srgbClr val="7030A0"/>
                </a:solidFill>
              </a:rPr>
              <a:t>@ pupils</a:t>
            </a:r>
            <a:endParaRPr lang="en-GB" sz="8000" dirty="0">
              <a:solidFill>
                <a:srgbClr val="7030A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89" y="1450575"/>
            <a:ext cx="1877958" cy="160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6600" y="1548759"/>
            <a:ext cx="1977059" cy="1503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1028" name="Picture 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672" y="2574193"/>
            <a:ext cx="2250828" cy="222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AutoShape 2" descr="Image result for the grange runco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5019" y="4140246"/>
            <a:ext cx="3216786" cy="2139294"/>
          </a:xfrm>
          <a:prstGeom prst="rect">
            <a:avLst/>
          </a:prstGeom>
        </p:spPr>
      </p:pic>
      <p:sp>
        <p:nvSpPr>
          <p:cNvPr id="5" name="AutoShape 4" descr="Image result for brookfields school wid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75" y="4627419"/>
            <a:ext cx="3474605" cy="165212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5434" y="4960937"/>
            <a:ext cx="2981325" cy="1533525"/>
          </a:xfrm>
          <a:prstGeom prst="rect">
            <a:avLst/>
          </a:prstGeom>
        </p:spPr>
      </p:pic>
    </p:spTree>
    <p:extLst>
      <p:ext uri="{BB962C8B-B14F-4D97-AF65-F5344CB8AC3E}">
        <p14:creationId xmlns:p14="http://schemas.microsoft.com/office/powerpoint/2010/main" val="25100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607" y="329784"/>
            <a:ext cx="10068393" cy="1304075"/>
          </a:xfrm>
        </p:spPr>
        <p:txBody>
          <a:bodyPr>
            <a:normAutofit/>
          </a:bodyPr>
          <a:lstStyle/>
          <a:p>
            <a:r>
              <a:rPr lang="en-GB" sz="4000" dirty="0"/>
              <a:t>Early Years Curriculum</a:t>
            </a:r>
            <a:br>
              <a:rPr lang="en-GB" sz="4000" dirty="0"/>
            </a:br>
            <a:endParaRPr lang="en-GB" sz="4000" dirty="0"/>
          </a:p>
        </p:txBody>
      </p:sp>
      <p:sp>
        <p:nvSpPr>
          <p:cNvPr id="5" name="Rectangle 4"/>
          <p:cNvSpPr/>
          <p:nvPr/>
        </p:nvSpPr>
        <p:spPr>
          <a:xfrm>
            <a:off x="1066799" y="4655127"/>
            <a:ext cx="10196945" cy="1477328"/>
          </a:xfrm>
          <a:prstGeom prst="rect">
            <a:avLst/>
          </a:prstGeom>
        </p:spPr>
        <p:txBody>
          <a:bodyPr wrap="square">
            <a:spAutoFit/>
          </a:bodyPr>
          <a:lstStyle/>
          <a:p>
            <a:r>
              <a:rPr lang="en-GB" dirty="0"/>
              <a:t>We follow the Development Matters in the Early Years Foundation Stage (EYFS) curriculum.</a:t>
            </a:r>
          </a:p>
          <a:p>
            <a:r>
              <a:rPr lang="en-GB" dirty="0"/>
              <a:t>We use an assessment tool called B-Squared to look at can do achievements for your child. This tool is extremely detailed and may give a slightly different level than what your child has achieved at nursery or their pre school setting. This simply means their achievements are being monitored in a different way and is a process they will continue through school. </a:t>
            </a:r>
          </a:p>
        </p:txBody>
      </p:sp>
      <p:sp>
        <p:nvSpPr>
          <p:cNvPr id="3" name="AutoShape 2" descr="Image result for development matt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893" y="1494748"/>
            <a:ext cx="3981843" cy="2814581"/>
          </a:xfrm>
          <a:prstGeom prst="rect">
            <a:avLst/>
          </a:prstGeom>
        </p:spPr>
      </p:pic>
      <p:pic>
        <p:nvPicPr>
          <p:cNvPr id="2050" name="Picture 2" descr="1. Getting Started with Connecting Steps - BSquared - Dale Pick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0021" y="1524373"/>
            <a:ext cx="4703723" cy="264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54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08055"/>
            <a:ext cx="10515600" cy="1325563"/>
          </a:xfrm>
        </p:spPr>
        <p:txBody>
          <a:bodyPr/>
          <a:lstStyle/>
          <a:p>
            <a:pPr algn="ctr"/>
            <a:r>
              <a:rPr lang="en-GB" dirty="0" smtClean="0"/>
              <a:t>Teaching Team</a:t>
            </a:r>
            <a:endParaRPr lang="en-GB" dirty="0"/>
          </a:p>
        </p:txBody>
      </p:sp>
      <p:pic>
        <p:nvPicPr>
          <p:cNvPr id="1026" name="Picture 2" descr="Free Fox Cliparts, Download Free Clip Art, Free Clip Art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4909" y="4869442"/>
            <a:ext cx="1840896" cy="14310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2086" y="3456712"/>
            <a:ext cx="2921549" cy="1323439"/>
          </a:xfrm>
          <a:prstGeom prst="rect">
            <a:avLst/>
          </a:prstGeom>
          <a:noFill/>
        </p:spPr>
        <p:txBody>
          <a:bodyPr wrap="square" rtlCol="0">
            <a:spAutoFit/>
          </a:bodyPr>
          <a:lstStyle/>
          <a:p>
            <a:pPr algn="ctr"/>
            <a:r>
              <a:rPr lang="en-GB" sz="4000" dirty="0" smtClean="0"/>
              <a:t>Shelley O’Connor</a:t>
            </a:r>
            <a:endParaRPr lang="en-GB" sz="4000" dirty="0"/>
          </a:p>
        </p:txBody>
      </p:sp>
      <p:pic>
        <p:nvPicPr>
          <p:cNvPr id="12" name="Picture 11" descr="Bumble Bee Clip Art Free | 2015 Cliparts.co All rights reserve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2477" y="4869442"/>
            <a:ext cx="1226345" cy="15857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537" t="15503" r="6106" b="3893"/>
          <a:stretch/>
        </p:blipFill>
        <p:spPr>
          <a:xfrm>
            <a:off x="949914" y="512617"/>
            <a:ext cx="2389031" cy="2939137"/>
          </a:xfrm>
          <a:prstGeom prst="rect">
            <a:avLst/>
          </a:prstGeom>
        </p:spPr>
      </p:pic>
      <p:sp>
        <p:nvSpPr>
          <p:cNvPr id="13" name="TextBox 12"/>
          <p:cNvSpPr txBox="1"/>
          <p:nvPr/>
        </p:nvSpPr>
        <p:spPr>
          <a:xfrm>
            <a:off x="7774874" y="3546003"/>
            <a:ext cx="2921549" cy="1323439"/>
          </a:xfrm>
          <a:prstGeom prst="rect">
            <a:avLst/>
          </a:prstGeom>
          <a:noFill/>
        </p:spPr>
        <p:txBody>
          <a:bodyPr wrap="square" rtlCol="0">
            <a:spAutoFit/>
          </a:bodyPr>
          <a:lstStyle/>
          <a:p>
            <a:pPr algn="ctr"/>
            <a:r>
              <a:rPr lang="en-GB" sz="4000" dirty="0" smtClean="0"/>
              <a:t>Stacey </a:t>
            </a:r>
          </a:p>
          <a:p>
            <a:pPr algn="ctr"/>
            <a:r>
              <a:rPr lang="en-GB" sz="4000" dirty="0" smtClean="0"/>
              <a:t>Clark</a:t>
            </a:r>
            <a:endParaRPr lang="en-GB" sz="4000" dirty="0"/>
          </a:p>
        </p:txBody>
      </p:sp>
      <p:pic>
        <p:nvPicPr>
          <p:cNvPr id="3" name="Picture 2" descr="C:\Users\bfsta3\Downloads\received_1524642601048281.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88" t="4167" r="17359" b="30298"/>
          <a:stretch/>
        </p:blipFill>
        <p:spPr bwMode="auto">
          <a:xfrm>
            <a:off x="8013073" y="306484"/>
            <a:ext cx="2445152" cy="335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03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Paperwork and next steps</a:t>
            </a:r>
            <a:endParaRPr lang="en-GB" dirty="0"/>
          </a:p>
        </p:txBody>
      </p:sp>
      <p:sp>
        <p:nvSpPr>
          <p:cNvPr id="3" name="Content Placeholder 2"/>
          <p:cNvSpPr>
            <a:spLocks noGrp="1"/>
          </p:cNvSpPr>
          <p:nvPr>
            <p:ph idx="1"/>
          </p:nvPr>
        </p:nvSpPr>
        <p:spPr>
          <a:xfrm>
            <a:off x="838200" y="1386840"/>
            <a:ext cx="10515600" cy="4790123"/>
          </a:xfrm>
        </p:spPr>
        <p:txBody>
          <a:bodyPr>
            <a:normAutofit fontScale="92500" lnSpcReduction="20000"/>
          </a:bodyPr>
          <a:lstStyle/>
          <a:p>
            <a:r>
              <a:rPr lang="en-GB" dirty="0"/>
              <a:t>A member of staff will check your admissions </a:t>
            </a:r>
            <a:r>
              <a:rPr lang="en-GB" dirty="0" smtClean="0"/>
              <a:t>booklet and contact you with any further questions we have.</a:t>
            </a:r>
            <a:endParaRPr lang="en-GB" dirty="0"/>
          </a:p>
          <a:p>
            <a:r>
              <a:rPr lang="en-GB" dirty="0"/>
              <a:t>We will take time to get to know your child and their </a:t>
            </a:r>
            <a:r>
              <a:rPr lang="en-GB" dirty="0" smtClean="0"/>
              <a:t>family, currently through telephone conversations.</a:t>
            </a:r>
            <a:endParaRPr lang="en-GB" dirty="0"/>
          </a:p>
          <a:p>
            <a:r>
              <a:rPr lang="en-GB" dirty="0"/>
              <a:t>You can ask the </a:t>
            </a:r>
            <a:r>
              <a:rPr lang="en-GB" dirty="0" smtClean="0"/>
              <a:t>teaching team </a:t>
            </a:r>
            <a:r>
              <a:rPr lang="en-GB" dirty="0"/>
              <a:t>any questions you have</a:t>
            </a:r>
            <a:r>
              <a:rPr lang="en-GB" dirty="0" smtClean="0"/>
              <a:t>.</a:t>
            </a:r>
          </a:p>
          <a:p>
            <a:r>
              <a:rPr lang="en-GB" dirty="0" smtClean="0"/>
              <a:t>Please use the school website for information and support </a:t>
            </a:r>
            <a:r>
              <a:rPr lang="en-GB" dirty="0" smtClean="0">
                <a:solidFill>
                  <a:srgbClr val="FF0000"/>
                </a:solidFill>
              </a:rPr>
              <a:t>www.brookfieldsschool.com</a:t>
            </a:r>
            <a:r>
              <a:rPr lang="en-GB" dirty="0" smtClean="0"/>
              <a:t>.</a:t>
            </a:r>
          </a:p>
          <a:p>
            <a:r>
              <a:rPr lang="en-GB" dirty="0" smtClean="0"/>
              <a:t>Please follow us on Facebook and Twitter for further communication from school.</a:t>
            </a:r>
          </a:p>
          <a:p>
            <a:r>
              <a:rPr lang="en-GB" dirty="0" smtClean="0"/>
              <a:t>We will keep you fully informed of start dates or visit allocations once we are able to following Government return to school guidance and the supportive return of current pupils following the prolonged school absence.</a:t>
            </a:r>
            <a:endParaRPr lang="en-GB" dirty="0"/>
          </a:p>
          <a:p>
            <a:pPr marL="0" indent="0">
              <a:buNone/>
            </a:pPr>
            <a:endParaRPr lang="en-GB" dirty="0"/>
          </a:p>
        </p:txBody>
      </p:sp>
    </p:spTree>
    <p:extLst>
      <p:ext uri="{BB962C8B-B14F-4D97-AF65-F5344CB8AC3E}">
        <p14:creationId xmlns:p14="http://schemas.microsoft.com/office/powerpoint/2010/main" val="212448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3457"/>
          </a:xfrm>
        </p:spPr>
        <p:txBody>
          <a:bodyPr>
            <a:normAutofit fontScale="90000"/>
          </a:bodyPr>
          <a:lstStyle/>
          <a:p>
            <a:pPr algn="ctr"/>
            <a:r>
              <a:rPr lang="en-GB" dirty="0"/>
              <a:t>Information</a:t>
            </a:r>
            <a:r>
              <a:rPr lang="en-GB" sz="1600" dirty="0"/>
              <a:t/>
            </a:r>
            <a:br>
              <a:rPr lang="en-GB" sz="1600" dirty="0"/>
            </a:br>
            <a:endParaRPr lang="en-GB" dirty="0">
              <a:solidFill>
                <a:srgbClr val="FF0000"/>
              </a:solidFill>
            </a:endParaRPr>
          </a:p>
        </p:txBody>
      </p:sp>
      <p:sp>
        <p:nvSpPr>
          <p:cNvPr id="3" name="Content Placeholder 2"/>
          <p:cNvSpPr>
            <a:spLocks noGrp="1"/>
          </p:cNvSpPr>
          <p:nvPr>
            <p:ph idx="1"/>
          </p:nvPr>
        </p:nvSpPr>
        <p:spPr>
          <a:xfrm>
            <a:off x="838200" y="955964"/>
            <a:ext cx="10515600" cy="5715291"/>
          </a:xfrm>
        </p:spPr>
        <p:txBody>
          <a:bodyPr>
            <a:normAutofit fontScale="92500" lnSpcReduction="10000"/>
          </a:bodyPr>
          <a:lstStyle/>
          <a:p>
            <a:r>
              <a:rPr lang="en-GB" dirty="0"/>
              <a:t>The school website is a first go to for information about school and the community. Here you will also find class information, photographs and all the information presented to you today.  </a:t>
            </a:r>
            <a:r>
              <a:rPr lang="en-GB" dirty="0">
                <a:solidFill>
                  <a:srgbClr val="FF0000"/>
                </a:solidFill>
              </a:rPr>
              <a:t> www.brookfieldsschool.com</a:t>
            </a:r>
            <a:endParaRPr lang="en-GB" dirty="0"/>
          </a:p>
          <a:p>
            <a:r>
              <a:rPr lang="en-GB" dirty="0"/>
              <a:t>School </a:t>
            </a:r>
            <a:r>
              <a:rPr lang="en-GB" dirty="0" smtClean="0"/>
              <a:t>day here </a:t>
            </a:r>
            <a:r>
              <a:rPr lang="en-GB" dirty="0"/>
              <a:t>starts at 9.00am-3.00pm.  </a:t>
            </a:r>
          </a:p>
          <a:p>
            <a:r>
              <a:rPr lang="en-GB" dirty="0"/>
              <a:t>You will be greeted at the main entrance of school </a:t>
            </a:r>
            <a:r>
              <a:rPr lang="en-GB" dirty="0" smtClean="0"/>
              <a:t>each day and </a:t>
            </a:r>
            <a:r>
              <a:rPr lang="en-GB" dirty="0"/>
              <a:t>shown to class by a member of the class team.</a:t>
            </a:r>
          </a:p>
          <a:p>
            <a:r>
              <a:rPr lang="en-GB" dirty="0"/>
              <a:t>We will provide you with a home/school book.  Please write in to let us know any useful information i.e. not slept well, not had breakfast or some lovely things you have been doing.  We will also use the book to let you know about the school day. This is a great way to communicate between home and school, especially for those who come on transport and don’t see the teaching team daily. </a:t>
            </a:r>
          </a:p>
          <a:p>
            <a:r>
              <a:rPr lang="en-GB" dirty="0"/>
              <a:t>Please remember… we are always available for a chat on the phone if needed. This includes Louise Green our Family Support Worker, she will share additional information with you regarding her role.</a:t>
            </a:r>
          </a:p>
          <a:p>
            <a:pPr marL="0" indent="0">
              <a:buNone/>
            </a:pPr>
            <a:endParaRPr lang="en-GB" dirty="0"/>
          </a:p>
          <a:p>
            <a:endParaRPr lang="en-GB" dirty="0"/>
          </a:p>
        </p:txBody>
      </p:sp>
    </p:spTree>
    <p:extLst>
      <p:ext uri="{BB962C8B-B14F-4D97-AF65-F5344CB8AC3E}">
        <p14:creationId xmlns:p14="http://schemas.microsoft.com/office/powerpoint/2010/main" val="204328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6072"/>
            <a:ext cx="10515600" cy="452292"/>
          </a:xfrm>
        </p:spPr>
        <p:txBody>
          <a:bodyPr>
            <a:normAutofit fontScale="90000"/>
          </a:bodyPr>
          <a:lstStyle/>
          <a:p>
            <a:pPr algn="ctr"/>
            <a:r>
              <a:rPr lang="en-GB" dirty="0"/>
              <a:t>What do I need to bring?</a:t>
            </a:r>
            <a:r>
              <a:rPr lang="en-GB" sz="1600" dirty="0"/>
              <a:t/>
            </a:r>
            <a:br>
              <a:rPr lang="en-GB" sz="1600" dirty="0"/>
            </a:br>
            <a:endParaRPr lang="en-GB" dirty="0">
              <a:solidFill>
                <a:srgbClr val="FF0000"/>
              </a:solidFill>
            </a:endParaRPr>
          </a:p>
        </p:txBody>
      </p:sp>
      <p:sp>
        <p:nvSpPr>
          <p:cNvPr id="3" name="Content Placeholder 2"/>
          <p:cNvSpPr>
            <a:spLocks noGrp="1"/>
          </p:cNvSpPr>
          <p:nvPr>
            <p:ph idx="1"/>
          </p:nvPr>
        </p:nvSpPr>
        <p:spPr>
          <a:xfrm>
            <a:off x="838200" y="942110"/>
            <a:ext cx="10515600" cy="5729146"/>
          </a:xfrm>
        </p:spPr>
        <p:txBody>
          <a:bodyPr>
            <a:normAutofit/>
          </a:bodyPr>
          <a:lstStyle/>
          <a:p>
            <a:r>
              <a:rPr lang="en-GB" dirty="0"/>
              <a:t>Bring nappies, wipes and barrier cream (if applicable). Full packs can be stored in school. You will get a note from school when we need more.</a:t>
            </a:r>
          </a:p>
          <a:p>
            <a:r>
              <a:rPr lang="en-GB" dirty="0"/>
              <a:t>If you are toilet training your child please ensure that they have spare clothing and shoes.</a:t>
            </a:r>
          </a:p>
          <a:p>
            <a:r>
              <a:rPr lang="en-GB" dirty="0"/>
              <a:t>Spare clothes to be kept at school. We will get wet and mucky! Please ensure names are in everything even shoes, coats, hats and scarfs. EVERYTHING!</a:t>
            </a:r>
          </a:p>
          <a:p>
            <a:r>
              <a:rPr lang="en-GB" dirty="0"/>
              <a:t>For rainy weather / seasons please provide wellies and waterproofs to be kept in school.</a:t>
            </a:r>
          </a:p>
          <a:p>
            <a:r>
              <a:rPr lang="en-GB" dirty="0"/>
              <a:t>For a school bag use a ruck sack rather than book bag, this holds everything and also promotes independence as the children can carry them.</a:t>
            </a:r>
          </a:p>
        </p:txBody>
      </p:sp>
    </p:spTree>
    <p:extLst>
      <p:ext uri="{BB962C8B-B14F-4D97-AF65-F5344CB8AC3E}">
        <p14:creationId xmlns:p14="http://schemas.microsoft.com/office/powerpoint/2010/main" val="334521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5963"/>
            <a:ext cx="10515600" cy="5220999"/>
          </a:xfrm>
        </p:spPr>
        <p:txBody>
          <a:bodyPr>
            <a:normAutofit fontScale="92500" lnSpcReduction="10000"/>
          </a:bodyPr>
          <a:lstStyle/>
          <a:p>
            <a:r>
              <a:rPr lang="en-GB" sz="2400" dirty="0"/>
              <a:t>Red jumper or cardigan (</a:t>
            </a:r>
            <a:r>
              <a:rPr lang="en-GB" sz="2400" dirty="0" smtClean="0"/>
              <a:t>does </a:t>
            </a:r>
            <a:r>
              <a:rPr lang="en-GB" sz="2400" dirty="0"/>
              <a:t>not need to </a:t>
            </a:r>
            <a:r>
              <a:rPr lang="en-GB" sz="2400" dirty="0" smtClean="0"/>
              <a:t>have a logo, this is your choice).</a:t>
            </a:r>
            <a:endParaRPr lang="en-GB" sz="2400" dirty="0"/>
          </a:p>
          <a:p>
            <a:r>
              <a:rPr lang="en-GB" sz="2400" dirty="0"/>
              <a:t>White shirt/polo </a:t>
            </a:r>
            <a:r>
              <a:rPr lang="en-GB" sz="2400" dirty="0" smtClean="0"/>
              <a:t>shirt [we recommend polo shirt for easier dressing].</a:t>
            </a:r>
            <a:endParaRPr lang="en-GB" sz="2400" dirty="0"/>
          </a:p>
          <a:p>
            <a:r>
              <a:rPr lang="en-GB" sz="2400" dirty="0"/>
              <a:t>Grey skirt / dress or </a:t>
            </a:r>
            <a:r>
              <a:rPr lang="en-GB" sz="2400" dirty="0" smtClean="0"/>
              <a:t>trousers/shorts </a:t>
            </a:r>
          </a:p>
          <a:p>
            <a:r>
              <a:rPr lang="en-GB" sz="2400" dirty="0" smtClean="0"/>
              <a:t>Red </a:t>
            </a:r>
            <a:r>
              <a:rPr lang="en-GB" sz="2400" dirty="0"/>
              <a:t>and white checked school summer dress</a:t>
            </a:r>
          </a:p>
          <a:p>
            <a:pPr marL="0" indent="0">
              <a:buNone/>
            </a:pPr>
            <a:r>
              <a:rPr lang="en-GB" sz="2400" dirty="0"/>
              <a:t>For children in continence products [nappies] and those who are in the early stages of toilet training, we find jogging bottoms or girls leggings  are easier for dressing and promoting independence.</a:t>
            </a:r>
          </a:p>
          <a:p>
            <a:pPr marL="0" indent="0">
              <a:buNone/>
            </a:pPr>
            <a:r>
              <a:rPr lang="en-GB" sz="2400" dirty="0"/>
              <a:t>If your child regularly takes off their shoes please consider high top </a:t>
            </a:r>
          </a:p>
          <a:p>
            <a:pPr marL="0" indent="0">
              <a:buNone/>
            </a:pPr>
            <a:r>
              <a:rPr lang="en-GB" sz="2400" dirty="0"/>
              <a:t>shoes/boots.</a:t>
            </a:r>
          </a:p>
          <a:p>
            <a:pPr marL="0" indent="0">
              <a:buNone/>
            </a:pPr>
            <a:endParaRPr lang="en-GB" sz="2400" dirty="0"/>
          </a:p>
          <a:p>
            <a:pPr marL="0" indent="0">
              <a:buNone/>
            </a:pPr>
            <a:r>
              <a:rPr lang="en-GB" sz="2400" i="1" dirty="0"/>
              <a:t>Jumpers and polo shirts can be ordered from school (with logo) or you can buy plain ones  from supermarkets.</a:t>
            </a:r>
          </a:p>
          <a:p>
            <a:pPr marL="0" indent="0">
              <a:buNone/>
            </a:pPr>
            <a:r>
              <a:rPr lang="en-GB" sz="2400" i="1" dirty="0">
                <a:solidFill>
                  <a:srgbClr val="7030A0"/>
                </a:solidFill>
              </a:rPr>
              <a:t>We will get messy!! We do have aprons in class but if your child does not like these for sensory needs then please provide an old top / </a:t>
            </a:r>
            <a:r>
              <a:rPr lang="en-GB" sz="2400" i="1" dirty="0" smtClean="0">
                <a:solidFill>
                  <a:srgbClr val="7030A0"/>
                </a:solidFill>
              </a:rPr>
              <a:t>or wear one </a:t>
            </a:r>
            <a:r>
              <a:rPr lang="en-GB" sz="2400" i="1" dirty="0">
                <a:solidFill>
                  <a:srgbClr val="7030A0"/>
                </a:solidFill>
              </a:rPr>
              <a:t>that can get mucky.</a:t>
            </a:r>
          </a:p>
          <a:p>
            <a:pPr>
              <a:buFont typeface="Wingdings" panose="05000000000000000000" pitchFamily="2" charset="2"/>
              <a:buChar char="Ø"/>
            </a:pPr>
            <a:endParaRPr lang="en-GB" sz="2400" dirty="0"/>
          </a:p>
          <a:p>
            <a:pPr>
              <a:buFont typeface="Wingdings" panose="05000000000000000000" pitchFamily="2" charset="2"/>
              <a:buChar char="Ø"/>
            </a:pPr>
            <a:endParaRPr lang="en-GB" sz="18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937" t="16363" r="10481" b="22727"/>
          <a:stretch/>
        </p:blipFill>
        <p:spPr>
          <a:xfrm>
            <a:off x="9134817" y="3245883"/>
            <a:ext cx="1620980" cy="1262859"/>
          </a:xfrm>
          <a:prstGeom prst="rect">
            <a:avLst/>
          </a:prstGeom>
        </p:spPr>
      </p:pic>
      <p:pic>
        <p:nvPicPr>
          <p:cNvPr id="5" name="Picture 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2982" y="420746"/>
            <a:ext cx="1775791" cy="1156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itle 1"/>
          <p:cNvSpPr>
            <a:spLocks noGrp="1"/>
          </p:cNvSpPr>
          <p:nvPr>
            <p:ph type="title"/>
          </p:nvPr>
        </p:nvSpPr>
        <p:spPr>
          <a:xfrm>
            <a:off x="838200" y="365125"/>
            <a:ext cx="10515600" cy="590839"/>
          </a:xfrm>
        </p:spPr>
        <p:txBody>
          <a:bodyPr>
            <a:normAutofit fontScale="90000"/>
          </a:bodyPr>
          <a:lstStyle/>
          <a:p>
            <a:pPr algn="ctr"/>
            <a:r>
              <a:rPr lang="en-GB" dirty="0"/>
              <a:t>Uniform</a:t>
            </a:r>
            <a:endParaRPr lang="en-GB" dirty="0">
              <a:solidFill>
                <a:srgbClr val="FF0000"/>
              </a:solidFill>
            </a:endParaRPr>
          </a:p>
        </p:txBody>
      </p:sp>
    </p:spTree>
    <p:extLst>
      <p:ext uri="{BB962C8B-B14F-4D97-AF65-F5344CB8AC3E}">
        <p14:creationId xmlns:p14="http://schemas.microsoft.com/office/powerpoint/2010/main" val="499364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0317"/>
            <a:ext cx="10515600" cy="4023792"/>
          </a:xfrm>
        </p:spPr>
        <p:txBody>
          <a:bodyPr>
            <a:normAutofit fontScale="90000"/>
          </a:bodyPr>
          <a:lstStyle/>
          <a:p>
            <a:r>
              <a:rPr lang="en-GB" dirty="0">
                <a:solidFill>
                  <a:srgbClr val="0070C0"/>
                </a:solidFill>
                <a:latin typeface="Comic Sans MS" panose="030F0702030302020204" pitchFamily="66" charset="0"/>
              </a:rPr>
              <a:t/>
            </a:r>
            <a:br>
              <a:rPr lang="en-GB" dirty="0">
                <a:solidFill>
                  <a:srgbClr val="0070C0"/>
                </a:solidFill>
                <a:latin typeface="Comic Sans MS" panose="030F0702030302020204" pitchFamily="66" charset="0"/>
              </a:rPr>
            </a:br>
            <a:r>
              <a:rPr lang="en-GB" dirty="0">
                <a:solidFill>
                  <a:srgbClr val="0070C0"/>
                </a:solidFill>
                <a:latin typeface="Comic Sans MS" panose="030F0702030302020204" pitchFamily="66" charset="0"/>
              </a:rPr>
              <a:t/>
            </a:r>
            <a:br>
              <a:rPr lang="en-GB" dirty="0">
                <a:solidFill>
                  <a:srgbClr val="0070C0"/>
                </a:solidFill>
                <a:latin typeface="Comic Sans MS" panose="030F0702030302020204" pitchFamily="66" charset="0"/>
              </a:rPr>
            </a:br>
            <a:r>
              <a:rPr lang="en-GB" dirty="0"/>
              <a:t/>
            </a:r>
            <a:br>
              <a:rPr lang="en-GB" dirty="0"/>
            </a:br>
            <a:r>
              <a:rPr lang="en-GB" dirty="0"/>
              <a:t/>
            </a:r>
            <a:br>
              <a:rPr lang="en-GB" dirty="0"/>
            </a:br>
            <a:r>
              <a:rPr lang="en-GB" sz="3100" dirty="0"/>
              <a:t>Swimming: towel</a:t>
            </a:r>
            <a:br>
              <a:rPr lang="en-GB" sz="3100" dirty="0"/>
            </a:br>
            <a:r>
              <a:rPr lang="en-GB" sz="3100" dirty="0"/>
              <a:t>                   swim nappy</a:t>
            </a:r>
            <a:br>
              <a:rPr lang="en-GB" sz="3100" dirty="0"/>
            </a:br>
            <a:r>
              <a:rPr lang="en-GB" sz="3100" dirty="0"/>
              <a:t>                  </a:t>
            </a:r>
            <a:r>
              <a:rPr lang="en-GB" sz="3100" dirty="0" smtClean="0"/>
              <a:t> </a:t>
            </a:r>
            <a:r>
              <a:rPr lang="en-GB" sz="3100" dirty="0"/>
              <a:t>trunks/costume</a:t>
            </a:r>
            <a:br>
              <a:rPr lang="en-GB" sz="3100" dirty="0"/>
            </a:br>
            <a:r>
              <a:rPr lang="en-GB" sz="3100" b="1" dirty="0"/>
              <a:t>The class team will let you know when swimming will </a:t>
            </a:r>
            <a:r>
              <a:rPr lang="en-GB" sz="3100" b="1" dirty="0" smtClean="0"/>
              <a:t>commence, this will not be within the first term.</a:t>
            </a:r>
            <a:r>
              <a:rPr lang="en-GB" sz="3100" dirty="0"/>
              <a:t/>
            </a:r>
            <a:br>
              <a:rPr lang="en-GB" sz="3100" dirty="0"/>
            </a:br>
            <a:r>
              <a:rPr lang="en-GB" sz="3100" dirty="0"/>
              <a:t/>
            </a:r>
            <a:br>
              <a:rPr lang="en-GB" sz="3100" dirty="0"/>
            </a:br>
            <a:r>
              <a:rPr lang="en-GB" sz="3100" dirty="0"/>
              <a:t>Pe: No additional clothing required, we will practice taking our jumpers or cardigans off.</a:t>
            </a:r>
            <a:br>
              <a:rPr lang="en-GB" sz="3100" dirty="0"/>
            </a:br>
            <a:r>
              <a:rPr lang="en-GB" sz="3100" dirty="0"/>
              <a:t/>
            </a:r>
            <a:br>
              <a:rPr lang="en-GB" sz="3100" dirty="0"/>
            </a:br>
            <a:r>
              <a:rPr lang="en-GB" dirty="0"/>
              <a:t/>
            </a:r>
            <a:br>
              <a:rPr lang="en-GB" dirty="0"/>
            </a:br>
            <a:r>
              <a:rPr lang="en-GB" dirty="0"/>
              <a:t/>
            </a:r>
            <a:br>
              <a:rPr lang="en-GB" dirty="0"/>
            </a:br>
            <a:r>
              <a:rPr lang="en-GB" dirty="0"/>
              <a:t/>
            </a:r>
            <a:br>
              <a:rPr lang="en-GB" dirty="0"/>
            </a:b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17528" y="805176"/>
            <a:ext cx="2562703" cy="2030387"/>
          </a:xfrm>
        </p:spPr>
      </p:pic>
      <p:sp>
        <p:nvSpPr>
          <p:cNvPr id="4" name="Title 1"/>
          <p:cNvSpPr txBox="1">
            <a:spLocks/>
          </p:cNvSpPr>
          <p:nvPr/>
        </p:nvSpPr>
        <p:spPr>
          <a:xfrm>
            <a:off x="838200" y="365125"/>
            <a:ext cx="10515600" cy="110345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Swimming and PE</a:t>
            </a:r>
            <a:r>
              <a:rPr lang="en-GB" sz="1600" dirty="0"/>
              <a:t/>
            </a:r>
            <a:br>
              <a:rPr lang="en-GB" sz="1600" dirty="0"/>
            </a:br>
            <a:endParaRPr lang="en-GB" dirty="0">
              <a:solidFill>
                <a:srgbClr val="FF0000"/>
              </a:solidFill>
            </a:endParaRPr>
          </a:p>
        </p:txBody>
      </p:sp>
    </p:spTree>
    <p:extLst>
      <p:ext uri="{BB962C8B-B14F-4D97-AF65-F5344CB8AC3E}">
        <p14:creationId xmlns:p14="http://schemas.microsoft.com/office/powerpoint/2010/main" val="195157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61424"/>
            <a:ext cx="10744200" cy="5151727"/>
          </a:xfrm>
        </p:spPr>
        <p:txBody>
          <a:bodyPr>
            <a:normAutofit fontScale="62500" lnSpcReduction="20000"/>
          </a:bodyPr>
          <a:lstStyle/>
          <a:p>
            <a:r>
              <a:rPr lang="en-GB" sz="3600" dirty="0"/>
              <a:t>If your child is absent with sickness please call the office at The Grange switchboard and ask for </a:t>
            </a:r>
            <a:r>
              <a:rPr lang="en-GB" sz="3600" dirty="0" smtClean="0"/>
              <a:t>Shelley or Stacey </a:t>
            </a:r>
            <a:r>
              <a:rPr lang="en-GB" sz="3600" dirty="0"/>
              <a:t>at </a:t>
            </a:r>
            <a:r>
              <a:rPr lang="en-GB" sz="3600" dirty="0" err="1"/>
              <a:t>Brookfields</a:t>
            </a:r>
            <a:r>
              <a:rPr lang="en-GB" sz="3600" dirty="0"/>
              <a:t>@.   01928 562660 Extension 182.</a:t>
            </a:r>
          </a:p>
          <a:p>
            <a:r>
              <a:rPr lang="en-GB" sz="3600" dirty="0"/>
              <a:t>You can also contact </a:t>
            </a:r>
            <a:r>
              <a:rPr lang="en-GB" sz="3600" dirty="0" err="1"/>
              <a:t>Brookfields</a:t>
            </a:r>
            <a:r>
              <a:rPr lang="en-GB" sz="3600" dirty="0"/>
              <a:t> School main office and a message will be communicated with </a:t>
            </a:r>
            <a:r>
              <a:rPr lang="en-GB" sz="3600" dirty="0" smtClean="0"/>
              <a:t>Shelley [Foxes] or Stacey [Bumblebees]. </a:t>
            </a:r>
            <a:r>
              <a:rPr lang="en-GB" sz="3600" dirty="0"/>
              <a:t>0151 424 4329</a:t>
            </a:r>
          </a:p>
          <a:p>
            <a:r>
              <a:rPr lang="en-GB" sz="3600" dirty="0"/>
              <a:t>If your child comes on the bus/taxi you must call school and not pass a message on with the guide. </a:t>
            </a:r>
            <a:r>
              <a:rPr lang="en-GB" sz="3600" b="1" dirty="0"/>
              <a:t>You must also inform transport yourselves of pupil absence.</a:t>
            </a:r>
          </a:p>
          <a:p>
            <a:r>
              <a:rPr lang="en-GB" sz="3600" dirty="0"/>
              <a:t>We cannot give </a:t>
            </a:r>
            <a:r>
              <a:rPr lang="en-GB" sz="3600" dirty="0" err="1"/>
              <a:t>calpol</a:t>
            </a:r>
            <a:r>
              <a:rPr lang="en-GB" sz="3600" dirty="0"/>
              <a:t>/paracetamol or any other medication unless it </a:t>
            </a:r>
            <a:r>
              <a:rPr lang="en-GB" sz="3600" dirty="0" smtClean="0"/>
              <a:t>has been prescribed with </a:t>
            </a:r>
            <a:r>
              <a:rPr lang="en-GB" sz="3600" dirty="0"/>
              <a:t>a medical label with </a:t>
            </a:r>
            <a:r>
              <a:rPr lang="en-GB" sz="3600" dirty="0" smtClean="0"/>
              <a:t>your child's </a:t>
            </a:r>
            <a:r>
              <a:rPr lang="en-GB" sz="3600" dirty="0"/>
              <a:t>name on.</a:t>
            </a:r>
          </a:p>
          <a:p>
            <a:r>
              <a:rPr lang="en-GB" sz="3600" dirty="0"/>
              <a:t>We can only give prescribed medication i.e. antibiotics if it is to be taken 4x per day. </a:t>
            </a:r>
          </a:p>
          <a:p>
            <a:r>
              <a:rPr lang="en-GB" sz="3600" dirty="0"/>
              <a:t>For any medicine administration a medical form must be completed [you will find one in your transition pack and this is also available on the school website].</a:t>
            </a:r>
          </a:p>
          <a:p>
            <a:r>
              <a:rPr lang="en-GB" sz="3600" dirty="0"/>
              <a:t>Please communicate with school any additional medical needs your child has i.e. are they under physiotherapy care, continence services, have an occupational therapy or speech and language therapy care plan. It is important that the strategies used at home and school are consistent.</a:t>
            </a:r>
          </a:p>
          <a:p>
            <a:pPr marL="0" indent="0">
              <a:buNone/>
            </a:pPr>
            <a:endParaRPr lang="en-GB" sz="3600" dirty="0"/>
          </a:p>
          <a:p>
            <a:endParaRPr lang="en-GB"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061" y="224606"/>
            <a:ext cx="837661" cy="936818"/>
          </a:xfrm>
          <a:prstGeom prst="rect">
            <a:avLst/>
          </a:prstGeom>
        </p:spPr>
      </p:pic>
      <p:sp>
        <p:nvSpPr>
          <p:cNvPr id="5" name="Title 1"/>
          <p:cNvSpPr>
            <a:spLocks noGrp="1"/>
          </p:cNvSpPr>
          <p:nvPr>
            <p:ph type="title"/>
          </p:nvPr>
        </p:nvSpPr>
        <p:spPr>
          <a:xfrm>
            <a:off x="838200" y="365125"/>
            <a:ext cx="10515600" cy="840219"/>
          </a:xfrm>
        </p:spPr>
        <p:txBody>
          <a:bodyPr>
            <a:normAutofit fontScale="90000"/>
          </a:bodyPr>
          <a:lstStyle/>
          <a:p>
            <a:pPr algn="ctr"/>
            <a:r>
              <a:rPr lang="en-GB" dirty="0"/>
              <a:t>Medical Information</a:t>
            </a:r>
            <a:r>
              <a:rPr lang="en-GB" sz="1600" dirty="0"/>
              <a:t/>
            </a:r>
            <a:br>
              <a:rPr lang="en-GB" sz="1600" dirty="0"/>
            </a:br>
            <a:endParaRPr lang="en-GB" dirty="0">
              <a:solidFill>
                <a:srgbClr val="FF0000"/>
              </a:solidFill>
            </a:endParaRPr>
          </a:p>
        </p:txBody>
      </p:sp>
    </p:spTree>
    <p:extLst>
      <p:ext uri="{BB962C8B-B14F-4D97-AF65-F5344CB8AC3E}">
        <p14:creationId xmlns:p14="http://schemas.microsoft.com/office/powerpoint/2010/main" val="193210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2324"/>
            <a:ext cx="10515600" cy="2893229"/>
          </a:xfrm>
        </p:spPr>
        <p:txBody>
          <a:bodyPr>
            <a:normAutofit fontScale="90000"/>
          </a:bodyPr>
          <a:lstStyle/>
          <a:p>
            <a:pPr algn="ctr"/>
            <a:r>
              <a:rPr lang="en-GB" dirty="0"/>
              <a:t>Lunch and Snack</a:t>
            </a:r>
            <a:br>
              <a:rPr lang="en-GB" dirty="0"/>
            </a:br>
            <a:r>
              <a:rPr lang="en-GB" sz="3100" dirty="0"/>
              <a:t>All pupils will be provided with a school meal.</a:t>
            </a:r>
            <a:br>
              <a:rPr lang="en-GB" sz="3100" dirty="0"/>
            </a:br>
            <a:r>
              <a:rPr lang="en-GB" sz="3100" dirty="0"/>
              <a:t>I would suggest bringing a packed lunch initially so that the children have food they like that is familiar from home. This will be presented after they are encouraged to eat a school supplied meal. </a:t>
            </a:r>
            <a:br>
              <a:rPr lang="en-GB" sz="3100" dirty="0"/>
            </a:br>
            <a:r>
              <a:rPr lang="en-GB" sz="3100" dirty="0"/>
              <a:t>We will place it near to them and encourage them to try new foods.</a:t>
            </a:r>
            <a:br>
              <a:rPr lang="en-GB" sz="3100" dirty="0"/>
            </a:br>
            <a:r>
              <a:rPr lang="en-GB" sz="3100" dirty="0"/>
              <a:t/>
            </a:r>
            <a:br>
              <a:rPr lang="en-GB" sz="3100" dirty="0"/>
            </a:br>
            <a:r>
              <a:rPr lang="en-GB" sz="3100" dirty="0"/>
              <a:t>Snack is £2.00 per week</a:t>
            </a:r>
            <a:r>
              <a:rPr lang="en-GB" sz="3100" dirty="0">
                <a:solidFill>
                  <a:srgbClr val="0070C0"/>
                </a:solidFill>
              </a:rPr>
              <a:t> (pay per term  PAYMENTS TO BE MADE ELECTRONIC VIA SCHOOL GATEWAY -  NO CASH) </a:t>
            </a:r>
            <a:br>
              <a:rPr lang="en-GB" sz="3100" dirty="0">
                <a:solidFill>
                  <a:srgbClr val="0070C0"/>
                </a:solidFill>
              </a:rPr>
            </a:br>
            <a:r>
              <a:rPr lang="en-GB" sz="3100" dirty="0">
                <a:solidFill>
                  <a:srgbClr val="0070C0"/>
                </a:solidFill>
              </a:rPr>
              <a:t>Please see the </a:t>
            </a:r>
            <a:r>
              <a:rPr lang="en-GB" sz="3100" dirty="0" smtClean="0">
                <a:solidFill>
                  <a:srgbClr val="0070C0"/>
                </a:solidFill>
              </a:rPr>
              <a:t>leaflet in your welcome pack </a:t>
            </a:r>
            <a:r>
              <a:rPr lang="en-GB" sz="3100" dirty="0">
                <a:solidFill>
                  <a:srgbClr val="0070C0"/>
                </a:solidFill>
              </a:rPr>
              <a:t>on how to do this.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9490" y="4292106"/>
            <a:ext cx="3347153" cy="2445471"/>
          </a:xfrm>
        </p:spPr>
      </p:pic>
    </p:spTree>
    <p:extLst>
      <p:ext uri="{BB962C8B-B14F-4D97-AF65-F5344CB8AC3E}">
        <p14:creationId xmlns:p14="http://schemas.microsoft.com/office/powerpoint/2010/main" val="122303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974"/>
            <a:ext cx="10515600" cy="1325563"/>
          </a:xfrm>
        </p:spPr>
        <p:txBody>
          <a:bodyPr/>
          <a:lstStyle/>
          <a:p>
            <a:pPr algn="ctr"/>
            <a:r>
              <a:rPr lang="en-GB" dirty="0"/>
              <a:t>Toys from home.</a:t>
            </a:r>
          </a:p>
        </p:txBody>
      </p:sp>
      <p:sp>
        <p:nvSpPr>
          <p:cNvPr id="3" name="Content Placeholder 2"/>
          <p:cNvSpPr>
            <a:spLocks noGrp="1"/>
          </p:cNvSpPr>
          <p:nvPr>
            <p:ph idx="1"/>
          </p:nvPr>
        </p:nvSpPr>
        <p:spPr>
          <a:xfrm>
            <a:off x="838200" y="1382280"/>
            <a:ext cx="10515600" cy="4351338"/>
          </a:xfrm>
        </p:spPr>
        <p:txBody>
          <a:bodyPr/>
          <a:lstStyle/>
          <a:p>
            <a:r>
              <a:rPr lang="en-GB" dirty="0"/>
              <a:t>We understand some children may require some toys/items as a comforter.  </a:t>
            </a:r>
          </a:p>
          <a:p>
            <a:r>
              <a:rPr lang="en-GB" dirty="0"/>
              <a:t>If possible try to discourage their favourite toys being brought to school as it can be difficult for the teaching teams to ensure they go home or are not played with by other children. </a:t>
            </a:r>
          </a:p>
          <a:p>
            <a:r>
              <a:rPr lang="en-GB" dirty="0"/>
              <a:t>If they do bring a toy please ensure it has their name on 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727" y="4242532"/>
            <a:ext cx="2857500" cy="21431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522" y="4242532"/>
            <a:ext cx="2260463" cy="2364213"/>
          </a:xfrm>
          <a:prstGeom prst="rect">
            <a:avLst/>
          </a:prstGeom>
        </p:spPr>
      </p:pic>
    </p:spTree>
    <p:extLst>
      <p:ext uri="{BB962C8B-B14F-4D97-AF65-F5344CB8AC3E}">
        <p14:creationId xmlns:p14="http://schemas.microsoft.com/office/powerpoint/2010/main" val="1148680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happens during the school day?</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2534" y="2034260"/>
            <a:ext cx="2715057" cy="20279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27883" y="2523667"/>
            <a:ext cx="2369127" cy="17695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95485" y="1876448"/>
            <a:ext cx="2386130" cy="178223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0172" y="4051622"/>
            <a:ext cx="1605202" cy="214911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842755" y="1798100"/>
            <a:ext cx="2461857" cy="183879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9178422" y="2194495"/>
            <a:ext cx="2285997" cy="170744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142749" y="4416979"/>
            <a:ext cx="2193454" cy="163832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9643" y="4175805"/>
            <a:ext cx="2394025" cy="178813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37937" y="4470507"/>
            <a:ext cx="2537205" cy="1895073"/>
          </a:xfrm>
          <a:prstGeom prst="rect">
            <a:avLst/>
          </a:prstGeom>
        </p:spPr>
      </p:pic>
    </p:spTree>
    <p:extLst>
      <p:ext uri="{BB962C8B-B14F-4D97-AF65-F5344CB8AC3E}">
        <p14:creationId xmlns:p14="http://schemas.microsoft.com/office/powerpoint/2010/main" val="17051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1128</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Comic Sans MS</vt:lpstr>
      <vt:lpstr>Wingdings</vt:lpstr>
      <vt:lpstr>Office Theme</vt:lpstr>
      <vt:lpstr>Welcome to Brookfields@ pupils</vt:lpstr>
      <vt:lpstr>Information </vt:lpstr>
      <vt:lpstr>What do I need to bring? </vt:lpstr>
      <vt:lpstr>Uniform</vt:lpstr>
      <vt:lpstr>    Swimming: towel                    swim nappy                    trunks/costume The class team will let you know when swimming will commence, this will not be within the first term.  Pe: No additional clothing required, we will practice taking our jumpers or cardigans off.     </vt:lpstr>
      <vt:lpstr>Medical Information </vt:lpstr>
      <vt:lpstr>Lunch and Snack All pupils will be provided with a school meal. I would suggest bringing a packed lunch initially so that the children have food they like that is familiar from home. This will be presented after they are encouraged to eat a school supplied meal.  We will place it near to them and encourage them to try new foods.  Snack is £2.00 per week (pay per term  PAYMENTS TO BE MADE ELECTRONIC VIA SCHOOL GATEWAY -  NO CASH)  Please see the leaflet in your welcome pack on how to do this.</vt:lpstr>
      <vt:lpstr>Toys from home.</vt:lpstr>
      <vt:lpstr>What happens during the school day?</vt:lpstr>
      <vt:lpstr>Early Years Curriculum </vt:lpstr>
      <vt:lpstr>Teaching Team</vt:lpstr>
      <vt:lpstr>Paperwork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jp</dc:creator>
  <cp:lastModifiedBy>Brookfields - Head</cp:lastModifiedBy>
  <cp:revision>50</cp:revision>
  <dcterms:created xsi:type="dcterms:W3CDTF">2017-06-14T17:29:11Z</dcterms:created>
  <dcterms:modified xsi:type="dcterms:W3CDTF">2020-07-02T07:08:08Z</dcterms:modified>
</cp:coreProperties>
</file>