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3" r:id="rId3"/>
    <p:sldId id="264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4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  <p:embeddedFont>
      <p:font typeface="Twinkl SemiBold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is </a:t>
            </a:r>
            <a:r>
              <a:rPr lang="en-GB" u="sng" dirty="0">
                <a:cs typeface="Twinkl"/>
              </a:rPr>
              <a:t> </a:t>
            </a:r>
            <a:br>
              <a:rPr lang="en-GB" u="sng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paper clips.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0" dirty="0"/>
              <a:t>Measure and compare the length of the objects.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toy car is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paper clips.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5825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/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7326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/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6342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dirty="0">
                <a:ea typeface="Twinkl" pitchFamily="2" charset="0"/>
                <a:cs typeface="Twinkl" pitchFamily="2" charset="0"/>
              </a:rPr>
              <a:t>The toy car and the pencil are                      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9918" y="563688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equal length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156201" y="5951510"/>
            <a:ext cx="1430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240324" y="3511293"/>
            <a:ext cx="2493476" cy="169076"/>
            <a:chOff x="901657" y="3575258"/>
            <a:chExt cx="3505385" cy="2376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9578" y="3264524"/>
              <a:ext cx="220504" cy="87634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05925" y="3264524"/>
              <a:ext cx="220504" cy="8763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2271" y="3252601"/>
              <a:ext cx="220504" cy="87634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8617" y="3247337"/>
              <a:ext cx="220504" cy="876346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5434844" y="3505180"/>
            <a:ext cx="2493476" cy="169076"/>
            <a:chOff x="901657" y="3575258"/>
            <a:chExt cx="3505385" cy="23769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29578" y="3264524"/>
              <a:ext cx="220504" cy="87634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105925" y="3264524"/>
              <a:ext cx="220504" cy="87634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82271" y="3252601"/>
              <a:ext cx="220504" cy="87634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8617" y="3247337"/>
              <a:ext cx="220504" cy="876346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23" y="2350877"/>
            <a:ext cx="2493477" cy="1041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42" y="3166234"/>
            <a:ext cx="2493477" cy="1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0540" y="4069719"/>
            <a:ext cx="236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glue stick is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5650" y="428444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63975" y="4018331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4996838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mug is the </a:t>
            </a:r>
            <a:r>
              <a:rPr lang="en-GB" u="sng" dirty="0">
                <a:cs typeface="Twinkl"/>
              </a:rPr>
              <a:t>                        </a:t>
            </a:r>
            <a:r>
              <a:rPr lang="en-GB" dirty="0">
                <a:cs typeface="Twinkl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36154" y="4000921"/>
            <a:ext cx="3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8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5936" y="1847700"/>
            <a:ext cx="368400" cy="1936010"/>
            <a:chOff x="3000748" y="2544603"/>
            <a:chExt cx="249839" cy="1312950"/>
          </a:xfrm>
        </p:grpSpPr>
        <p:pic>
          <p:nvPicPr>
            <p:cNvPr id="35" name="Picture 34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40" name="Picture 3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48" name="Picture 4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49" name="Picture 4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54" name="Picture 53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68" name="Picture 6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  <p:pic>
          <p:nvPicPr>
            <p:cNvPr id="69" name="Picture 6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544603"/>
              <a:ext cx="249839" cy="24983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369148" y="4069719"/>
            <a:ext cx="24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mug is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9022" y="4064498"/>
            <a:ext cx="2431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jar is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91" y="1814843"/>
            <a:ext cx="595918" cy="196886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5398067" y="1880368"/>
            <a:ext cx="403462" cy="1828784"/>
            <a:chOff x="3000748" y="2725100"/>
            <a:chExt cx="249839" cy="1132453"/>
          </a:xfrm>
        </p:grpSpPr>
        <p:pic>
          <p:nvPicPr>
            <p:cNvPr id="46" name="Picture 45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47" name="Picture 46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50" name="Picture 4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51" name="Picture 50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52" name="Picture 51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53" name="Picture 52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30" y="1880368"/>
            <a:ext cx="1839932" cy="1825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9" y="1445596"/>
            <a:ext cx="1444924" cy="2407922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7956662" y="1445595"/>
            <a:ext cx="403462" cy="2407923"/>
            <a:chOff x="3000748" y="2366475"/>
            <a:chExt cx="249839" cy="1491078"/>
          </a:xfrm>
        </p:grpSpPr>
        <p:pic>
          <p:nvPicPr>
            <p:cNvPr id="57" name="Picture 56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607714"/>
              <a:ext cx="249839" cy="249839"/>
            </a:xfrm>
            <a:prstGeom prst="rect">
              <a:avLst/>
            </a:prstGeom>
          </p:spPr>
        </p:pic>
        <p:pic>
          <p:nvPicPr>
            <p:cNvPr id="58" name="Picture 57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435717"/>
              <a:ext cx="249839" cy="249839"/>
            </a:xfrm>
            <a:prstGeom prst="rect">
              <a:avLst/>
            </a:prstGeom>
          </p:spPr>
        </p:pic>
        <p:pic>
          <p:nvPicPr>
            <p:cNvPr id="59" name="Picture 58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251597"/>
              <a:ext cx="249839" cy="249839"/>
            </a:xfrm>
            <a:prstGeom prst="rect">
              <a:avLst/>
            </a:prstGeom>
          </p:spPr>
        </p:pic>
        <p:pic>
          <p:nvPicPr>
            <p:cNvPr id="60" name="Picture 59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3079601"/>
              <a:ext cx="249839" cy="249839"/>
            </a:xfrm>
            <a:prstGeom prst="rect">
              <a:avLst/>
            </a:prstGeom>
          </p:spPr>
        </p:pic>
        <p:pic>
          <p:nvPicPr>
            <p:cNvPr id="61" name="Picture 60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897096"/>
              <a:ext cx="249839" cy="249839"/>
            </a:xfrm>
            <a:prstGeom prst="rect">
              <a:avLst/>
            </a:prstGeom>
          </p:spPr>
        </p:pic>
        <p:pic>
          <p:nvPicPr>
            <p:cNvPr id="62" name="Picture 61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725100"/>
              <a:ext cx="249839" cy="249839"/>
            </a:xfrm>
            <a:prstGeom prst="rect">
              <a:avLst/>
            </a:prstGeom>
          </p:spPr>
        </p:pic>
        <p:pic>
          <p:nvPicPr>
            <p:cNvPr id="63" name="Picture 62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552328"/>
              <a:ext cx="249839" cy="249839"/>
            </a:xfrm>
            <a:prstGeom prst="rect">
              <a:avLst/>
            </a:prstGeom>
          </p:spPr>
        </p:pic>
        <p:pic>
          <p:nvPicPr>
            <p:cNvPr id="64" name="Picture 63" descr="MAB-Blocks-On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748" y="2366475"/>
              <a:ext cx="249839" cy="249839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1269986" y="5646485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jar is the </a:t>
            </a:r>
            <a:r>
              <a:rPr lang="en-GB" u="sng" dirty="0">
                <a:cs typeface="Twinkl"/>
              </a:rPr>
              <a:t>                         </a:t>
            </a:r>
            <a:r>
              <a:rPr lang="en-GB" dirty="0">
                <a:cs typeface="Twinkl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56196" y="4919630"/>
            <a:ext cx="18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shortest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356196" y="5572780"/>
            <a:ext cx="185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tallest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Learning Objective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measure and compare the lengths of objects using informal units.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the length of objects by counting uniform informal units.</a:t>
            </a:r>
          </a:p>
          <a:p>
            <a:r>
              <a:rPr lang="en-GB" dirty="0">
                <a:latin typeface="Twinkl" pitchFamily="50" charset="0"/>
              </a:rPr>
              <a:t>I can compare the length of objects using uniform informal units.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Length Language</a:t>
            </a:r>
          </a:p>
        </p:txBody>
      </p:sp>
      <p:sp>
        <p:nvSpPr>
          <p:cNvPr id="2" name="Oval 1"/>
          <p:cNvSpPr/>
          <p:nvPr/>
        </p:nvSpPr>
        <p:spPr>
          <a:xfrm>
            <a:off x="1094720" y="1622856"/>
            <a:ext cx="1136821" cy="11368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short</a:t>
            </a:r>
          </a:p>
        </p:txBody>
      </p:sp>
      <p:sp>
        <p:nvSpPr>
          <p:cNvPr id="7" name="Oval 6"/>
          <p:cNvSpPr/>
          <p:nvPr/>
        </p:nvSpPr>
        <p:spPr>
          <a:xfrm>
            <a:off x="3464780" y="3146852"/>
            <a:ext cx="1252152" cy="1252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longer</a:t>
            </a:r>
          </a:p>
        </p:txBody>
      </p:sp>
      <p:sp>
        <p:nvSpPr>
          <p:cNvPr id="8" name="Oval 7"/>
          <p:cNvSpPr/>
          <p:nvPr/>
        </p:nvSpPr>
        <p:spPr>
          <a:xfrm>
            <a:off x="4633781" y="1766329"/>
            <a:ext cx="1153298" cy="115329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tallest</a:t>
            </a:r>
          </a:p>
        </p:txBody>
      </p:sp>
      <p:sp>
        <p:nvSpPr>
          <p:cNvPr id="9" name="Oval 8"/>
          <p:cNvSpPr/>
          <p:nvPr/>
        </p:nvSpPr>
        <p:spPr>
          <a:xfrm>
            <a:off x="6697361" y="1564244"/>
            <a:ext cx="1400433" cy="14004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shorter</a:t>
            </a:r>
          </a:p>
        </p:txBody>
      </p:sp>
      <p:sp>
        <p:nvSpPr>
          <p:cNvPr id="10" name="Oval 9"/>
          <p:cNvSpPr/>
          <p:nvPr/>
        </p:nvSpPr>
        <p:spPr>
          <a:xfrm>
            <a:off x="6833144" y="4507041"/>
            <a:ext cx="1540477" cy="15404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distance</a:t>
            </a:r>
          </a:p>
        </p:txBody>
      </p:sp>
      <p:sp>
        <p:nvSpPr>
          <p:cNvPr id="11" name="Oval 10"/>
          <p:cNvSpPr/>
          <p:nvPr/>
        </p:nvSpPr>
        <p:spPr>
          <a:xfrm>
            <a:off x="5239119" y="3262183"/>
            <a:ext cx="1552835" cy="15528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measure</a:t>
            </a:r>
          </a:p>
        </p:txBody>
      </p:sp>
      <p:sp>
        <p:nvSpPr>
          <p:cNvPr id="12" name="Oval 11"/>
          <p:cNvSpPr/>
          <p:nvPr/>
        </p:nvSpPr>
        <p:spPr>
          <a:xfrm>
            <a:off x="3344303" y="4590823"/>
            <a:ext cx="1493107" cy="14931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shortest</a:t>
            </a:r>
          </a:p>
        </p:txBody>
      </p:sp>
      <p:sp>
        <p:nvSpPr>
          <p:cNvPr id="13" name="Oval 12"/>
          <p:cNvSpPr/>
          <p:nvPr/>
        </p:nvSpPr>
        <p:spPr>
          <a:xfrm>
            <a:off x="779059" y="4711617"/>
            <a:ext cx="1288531" cy="1288531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longest</a:t>
            </a:r>
          </a:p>
        </p:txBody>
      </p:sp>
      <p:sp>
        <p:nvSpPr>
          <p:cNvPr id="14" name="Oval 13"/>
          <p:cNvSpPr/>
          <p:nvPr/>
        </p:nvSpPr>
        <p:spPr>
          <a:xfrm>
            <a:off x="1423324" y="3262183"/>
            <a:ext cx="1136821" cy="11368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tall</a:t>
            </a:r>
          </a:p>
        </p:txBody>
      </p:sp>
      <p:sp>
        <p:nvSpPr>
          <p:cNvPr id="15" name="Oval 14"/>
          <p:cNvSpPr/>
          <p:nvPr/>
        </p:nvSpPr>
        <p:spPr>
          <a:xfrm>
            <a:off x="2718227" y="1776641"/>
            <a:ext cx="1252152" cy="125215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equal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6564">
            <a:off x="1402381" y="1871362"/>
            <a:ext cx="2047912" cy="1312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/>
          <a:stretch/>
        </p:blipFill>
        <p:spPr>
          <a:xfrm rot="1039319">
            <a:off x="5150531" y="1471589"/>
            <a:ext cx="2996188" cy="20460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30940" y="3291005"/>
            <a:ext cx="3290462" cy="137995"/>
            <a:chOff x="5030940" y="3550791"/>
            <a:chExt cx="3290462" cy="13799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6151" y="3345580"/>
              <a:ext cx="137990" cy="5484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84562" y="3345581"/>
              <a:ext cx="137990" cy="5484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32973" y="3345582"/>
              <a:ext cx="137990" cy="5484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81383" y="3345583"/>
              <a:ext cx="137990" cy="5484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29793" y="3345584"/>
              <a:ext cx="137990" cy="548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78202" y="3345585"/>
              <a:ext cx="137990" cy="54841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329515" y="3081234"/>
            <a:ext cx="2193643" cy="137993"/>
            <a:chOff x="5030940" y="3550791"/>
            <a:chExt cx="2193643" cy="1379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36151" y="3345580"/>
              <a:ext cx="137990" cy="54841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84562" y="3345581"/>
              <a:ext cx="137990" cy="5484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32973" y="3345582"/>
              <a:ext cx="137990" cy="5484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881383" y="3345583"/>
              <a:ext cx="137990" cy="548411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539750" y="3582128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stapler is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5090" y="3582128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case is </a:t>
            </a: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2813" y="3509796"/>
            <a:ext cx="3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10507" y="3509796"/>
            <a:ext cx="34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328153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stapler is </a:t>
            </a:r>
            <a:r>
              <a:rPr lang="en-GB" u="sng" dirty="0">
                <a:cs typeface="Twinkl"/>
              </a:rPr>
              <a:t>                       </a:t>
            </a:r>
            <a:r>
              <a:rPr lang="en-GB" dirty="0">
                <a:cs typeface="Twinkl"/>
              </a:rPr>
              <a:t> 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69276" y="5231504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shorter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198" y="4489033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is</a:t>
            </a:r>
            <a:endParaRPr lang="en-GB" u="sng" dirty="0">
              <a:cs typeface="Twinkl"/>
            </a:endParaRPr>
          </a:p>
          <a:p>
            <a:pPr algn="ctr">
              <a:defRPr/>
            </a:pP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interlocking cubes.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7915" y="4712026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39015" y="4710924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book is </a:t>
            </a:r>
            <a:r>
              <a:rPr lang="en-GB" u="sng" dirty="0">
                <a:cs typeface="Twinkl"/>
              </a:rPr>
              <a:t>                       </a:t>
            </a:r>
            <a:r>
              <a:rPr lang="en-GB" dirty="0">
                <a:cs typeface="Twinkl"/>
              </a:rPr>
              <a:t> than the pencil case.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42279" y="561323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longer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5294">
            <a:off x="1837566" y="1723397"/>
            <a:ext cx="1564364" cy="1928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684">
            <a:off x="5221557" y="1183829"/>
            <a:ext cx="3216358" cy="29030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54777" y="2912216"/>
            <a:ext cx="2406341" cy="433616"/>
            <a:chOff x="1476008" y="2535304"/>
            <a:chExt cx="2343885" cy="422361"/>
          </a:xfrm>
        </p:grpSpPr>
        <p:pic>
          <p:nvPicPr>
            <p:cNvPr id="25" name="Picture 2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78687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692546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7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06406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20265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4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31269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Picture 4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45128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49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56131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9990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80994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94853" y="2532625"/>
              <a:ext cx="422361" cy="4277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5279480" y="4000412"/>
            <a:ext cx="2842525" cy="433616"/>
            <a:chOff x="4650386" y="4432155"/>
            <a:chExt cx="2842525" cy="433616"/>
          </a:xfrm>
        </p:grpSpPr>
        <p:pic>
          <p:nvPicPr>
            <p:cNvPr id="55" name="Picture 5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53136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Picture 5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72694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2252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11810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528436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747994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64619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1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184177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00803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620361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64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36987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 descr="Macintosh HD:private:var:folders:l3:_v_0bgtx3r19b9x2p305v6dr0000gn:T:TemporaryItems:unifix-block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56545" y="4429405"/>
              <a:ext cx="433616" cy="4391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4450803" y="4489033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book is</a:t>
            </a:r>
            <a:endParaRPr lang="en-GB" u="sng" dirty="0">
              <a:cs typeface="Twinkl"/>
            </a:endParaRPr>
          </a:p>
          <a:p>
            <a:pPr algn="ctr">
              <a:defRPr/>
            </a:pP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interlocking cubes.</a:t>
            </a:r>
          </a:p>
        </p:txBody>
      </p:sp>
    </p:spTree>
    <p:extLst>
      <p:ext uri="{BB962C8B-B14F-4D97-AF65-F5344CB8AC3E}">
        <p14:creationId xmlns:p14="http://schemas.microsoft.com/office/powerpoint/2010/main" val="177972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pencil tin is </a:t>
            </a:r>
            <a:r>
              <a:rPr lang="en-GB" u="sng" dirty="0">
                <a:cs typeface="Twinkl"/>
              </a:rPr>
              <a:t> </a:t>
            </a:r>
            <a:br>
              <a:rPr lang="en-GB" u="sng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drink bottle is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01091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5660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drink bottle is </a:t>
            </a:r>
            <a:r>
              <a:rPr lang="en-GB" u="sng" dirty="0">
                <a:cs typeface="Twinkl"/>
              </a:rPr>
              <a:t>                    </a:t>
            </a:r>
            <a:r>
              <a:rPr lang="en-GB" dirty="0">
                <a:cs typeface="Twinkl"/>
              </a:rPr>
              <a:t> than the pencil tin.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36403" y="5582178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taller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00100" y="1661989"/>
            <a:ext cx="1050487" cy="2195564"/>
            <a:chOff x="2200100" y="1661989"/>
            <a:chExt cx="1050487" cy="21955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100" y="1661989"/>
              <a:ext cx="699634" cy="219556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000748" y="1661989"/>
              <a:ext cx="249839" cy="2195564"/>
              <a:chOff x="2731807" y="1790133"/>
              <a:chExt cx="256459" cy="2253738"/>
            </a:xfrm>
          </p:grpSpPr>
          <p:pic>
            <p:nvPicPr>
              <p:cNvPr id="35" name="Picture 34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787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0" name="Picture 3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610858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8" name="Picture 4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421860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49" name="Picture 4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24530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54" name="Picture 5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05796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68" name="Picture 6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881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69" name="Picture 6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696133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0" name="Picture 6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519579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1" name="Picture 70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330581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2" name="Picture 71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154027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3" name="Picture 72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1966687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4" name="Picture 7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1790133"/>
                <a:ext cx="256459" cy="256459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5687957" y="1867482"/>
            <a:ext cx="1512224" cy="1853920"/>
            <a:chOff x="5657220" y="2218801"/>
            <a:chExt cx="1512224" cy="1853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20" y="2218801"/>
              <a:ext cx="1172062" cy="1853920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6919605" y="2231658"/>
              <a:ext cx="249839" cy="1841063"/>
              <a:chOff x="2731807" y="2154027"/>
              <a:chExt cx="256459" cy="1889844"/>
            </a:xfrm>
          </p:grpSpPr>
          <p:pic>
            <p:nvPicPr>
              <p:cNvPr id="76" name="Picture 75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787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7" name="Picture 76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610858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8" name="Picture 77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421860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79" name="Picture 78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24530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0" name="Picture 79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3057966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1" name="Picture 80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881412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2" name="Picture 81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696133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3" name="Picture 82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519579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4" name="Picture 83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330581"/>
                <a:ext cx="256459" cy="256459"/>
              </a:xfrm>
              <a:prstGeom prst="rect">
                <a:avLst/>
              </a:prstGeom>
            </p:spPr>
          </p:pic>
          <p:pic>
            <p:nvPicPr>
              <p:cNvPr id="85" name="Picture 84" descr="MAB-Blocks-On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807" y="2154027"/>
                <a:ext cx="256459" cy="2564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590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64701" y="4055181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white board is</a:t>
            </a:r>
          </a:p>
          <a:p>
            <a:pPr algn="ctr">
              <a:defRPr/>
            </a:pP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paddle pop sticks.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198" y="4055181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desk is</a:t>
            </a:r>
          </a:p>
          <a:p>
            <a:pPr algn="ctr">
              <a:defRPr/>
            </a:pPr>
            <a:r>
              <a:rPr lang="en-GB" dirty="0">
                <a:cs typeface="Twinkl"/>
              </a:rPr>
              <a:t> </a:t>
            </a: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paddle pop sticks.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08990" y="4290887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6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99448" y="4290887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666625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desk is </a:t>
            </a:r>
            <a:r>
              <a:rPr lang="en-GB" u="sng" dirty="0">
                <a:cs typeface="Twinkl"/>
              </a:rPr>
              <a:t>                  </a:t>
            </a:r>
            <a:r>
              <a:rPr lang="en-GB" dirty="0">
                <a:cs typeface="Twinkl"/>
              </a:rPr>
              <a:t> than the white board.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90837" y="5581253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shorter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1790420"/>
            <a:ext cx="2354622" cy="1663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77" y="1388969"/>
            <a:ext cx="2744588" cy="21668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58313" y="3486840"/>
            <a:ext cx="2354622" cy="137916"/>
            <a:chOff x="1458313" y="3266803"/>
            <a:chExt cx="2915100" cy="170744"/>
          </a:xfrm>
        </p:grpSpPr>
        <p:pic>
          <p:nvPicPr>
            <p:cNvPr id="45" name="Picture 44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1615866" y="3109250"/>
              <a:ext cx="170744" cy="485850"/>
            </a:xfrm>
            <a:prstGeom prst="rect">
              <a:avLst/>
            </a:prstGeom>
          </p:spPr>
        </p:pic>
        <p:pic>
          <p:nvPicPr>
            <p:cNvPr id="46" name="Picture 45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101716" y="3109250"/>
              <a:ext cx="170744" cy="485850"/>
            </a:xfrm>
            <a:prstGeom prst="rect">
              <a:avLst/>
            </a:prstGeom>
          </p:spPr>
        </p:pic>
        <p:pic>
          <p:nvPicPr>
            <p:cNvPr id="47" name="Picture 46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587566" y="3109250"/>
              <a:ext cx="170744" cy="485850"/>
            </a:xfrm>
            <a:prstGeom prst="rect">
              <a:avLst/>
            </a:prstGeom>
          </p:spPr>
        </p:pic>
        <p:pic>
          <p:nvPicPr>
            <p:cNvPr id="50" name="Picture 49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073416" y="3109250"/>
              <a:ext cx="170744" cy="485850"/>
            </a:xfrm>
            <a:prstGeom prst="rect">
              <a:avLst/>
            </a:prstGeom>
          </p:spPr>
        </p:pic>
        <p:pic>
          <p:nvPicPr>
            <p:cNvPr id="51" name="Picture 50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559266" y="3109250"/>
              <a:ext cx="170744" cy="485850"/>
            </a:xfrm>
            <a:prstGeom prst="rect">
              <a:avLst/>
            </a:prstGeom>
          </p:spPr>
        </p:pic>
        <p:pic>
          <p:nvPicPr>
            <p:cNvPr id="52" name="Picture 51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045116" y="3109250"/>
              <a:ext cx="170744" cy="48585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162978" y="3598484"/>
            <a:ext cx="2744587" cy="137918"/>
            <a:chOff x="1458313" y="3266803"/>
            <a:chExt cx="3397890" cy="170746"/>
          </a:xfrm>
        </p:grpSpPr>
        <p:pic>
          <p:nvPicPr>
            <p:cNvPr id="55" name="Picture 54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1615866" y="3109250"/>
              <a:ext cx="170744" cy="485850"/>
            </a:xfrm>
            <a:prstGeom prst="rect">
              <a:avLst/>
            </a:prstGeom>
          </p:spPr>
        </p:pic>
        <p:pic>
          <p:nvPicPr>
            <p:cNvPr id="56" name="Picture 55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101716" y="3109250"/>
              <a:ext cx="170744" cy="485850"/>
            </a:xfrm>
            <a:prstGeom prst="rect">
              <a:avLst/>
            </a:prstGeom>
          </p:spPr>
        </p:pic>
        <p:pic>
          <p:nvPicPr>
            <p:cNvPr id="57" name="Picture 56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2587566" y="3109250"/>
              <a:ext cx="170744" cy="485850"/>
            </a:xfrm>
            <a:prstGeom prst="rect">
              <a:avLst/>
            </a:prstGeom>
          </p:spPr>
        </p:pic>
        <p:pic>
          <p:nvPicPr>
            <p:cNvPr id="58" name="Picture 57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073416" y="3109250"/>
              <a:ext cx="170744" cy="485850"/>
            </a:xfrm>
            <a:prstGeom prst="rect">
              <a:avLst/>
            </a:prstGeom>
          </p:spPr>
        </p:pic>
        <p:pic>
          <p:nvPicPr>
            <p:cNvPr id="59" name="Picture 58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3559266" y="3109250"/>
              <a:ext cx="170744" cy="485850"/>
            </a:xfrm>
            <a:prstGeom prst="rect">
              <a:avLst/>
            </a:prstGeom>
          </p:spPr>
        </p:pic>
        <p:pic>
          <p:nvPicPr>
            <p:cNvPr id="60" name="Picture 59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045116" y="3109250"/>
              <a:ext cx="170744" cy="485850"/>
            </a:xfrm>
            <a:prstGeom prst="rect">
              <a:avLst/>
            </a:prstGeom>
          </p:spPr>
        </p:pic>
        <p:pic>
          <p:nvPicPr>
            <p:cNvPr id="61" name="Picture 60" descr="Lollypop-Stick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89" r="37289"/>
            <a:stretch/>
          </p:blipFill>
          <p:spPr>
            <a:xfrm rot="5400000">
              <a:off x="4527906" y="3109252"/>
              <a:ext cx="170744" cy="485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4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693522" y="3822891"/>
            <a:ext cx="384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tablet is </a:t>
            </a: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paperclips.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Measure and compare the length of the objects.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0191" y="3822891"/>
            <a:ext cx="34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ruler is </a:t>
            </a:r>
            <a:r>
              <a:rPr lang="en-GB" u="sng" dirty="0">
                <a:cs typeface="Twinkl"/>
              </a:rPr>
              <a:t>      </a:t>
            </a:r>
            <a:r>
              <a:rPr lang="en-GB" dirty="0">
                <a:cs typeface="Twinkl"/>
              </a:rPr>
              <a:t> paper clips.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24368" y="3746235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4575" y="3746235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8011" y="5115138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ruler is </a:t>
            </a:r>
            <a:r>
              <a:rPr lang="en-GB" u="sng" dirty="0">
                <a:cs typeface="Twinkl"/>
              </a:rPr>
              <a:t>                        </a:t>
            </a:r>
            <a:r>
              <a:rPr lang="en-GB" dirty="0">
                <a:cs typeface="Twinkl"/>
              </a:rPr>
              <a:t> than the tablet.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7356" y="5049937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longer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20058" y="2904287"/>
            <a:ext cx="2694742" cy="96867"/>
            <a:chOff x="1178010" y="3065033"/>
            <a:chExt cx="3838873" cy="13799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83221" y="2859822"/>
              <a:ext cx="137990" cy="5484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31632" y="2859823"/>
              <a:ext cx="137990" cy="5484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0043" y="2859824"/>
              <a:ext cx="137990" cy="5484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28453" y="2859825"/>
              <a:ext cx="137990" cy="5484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76862" y="2859824"/>
              <a:ext cx="137990" cy="5484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25273" y="2859825"/>
              <a:ext cx="137990" cy="5484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73683" y="2859826"/>
              <a:ext cx="137990" cy="54841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41" y="2284283"/>
            <a:ext cx="2697859" cy="48116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654650" y="3186751"/>
            <a:ext cx="1924815" cy="96866"/>
            <a:chOff x="2274832" y="3065035"/>
            <a:chExt cx="2742051" cy="13799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80043" y="2859824"/>
              <a:ext cx="137990" cy="54841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028453" y="2859825"/>
              <a:ext cx="137990" cy="54841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576862" y="2859824"/>
              <a:ext cx="137990" cy="54841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125273" y="2859825"/>
              <a:ext cx="137990" cy="54841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73683" y="2859826"/>
              <a:ext cx="137990" cy="54841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10" y="1578742"/>
            <a:ext cx="1917955" cy="15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10913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mug is </a:t>
            </a:r>
            <a:r>
              <a:rPr lang="en-GB" u="sng" dirty="0">
                <a:cs typeface="Twinkl"/>
              </a:rPr>
              <a:t> </a:t>
            </a:r>
            <a:br>
              <a:rPr lang="en-GB" u="sng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b="0" dirty="0"/>
              <a:t>Measure and compare the height of the objects.</a:t>
            </a:r>
            <a:endParaRPr lang="en-GB" sz="24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649299" y="4266256"/>
            <a:ext cx="384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dirty="0">
                <a:cs typeface="Twinkl"/>
              </a:rPr>
              <a:t>The lollipop is</a:t>
            </a:r>
            <a:br>
              <a:rPr lang="en-GB" dirty="0">
                <a:cs typeface="Twinkl"/>
              </a:rPr>
            </a:br>
            <a:r>
              <a:rPr lang="en-GB" u="sng" dirty="0">
                <a:cs typeface="Twinkl"/>
              </a:rPr>
              <a:t>       </a:t>
            </a:r>
            <a:r>
              <a:rPr lang="en-GB" dirty="0">
                <a:cs typeface="Twinkl"/>
              </a:rPr>
              <a:t> base ten blocks.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01091" y="450196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45660" y="4501962"/>
            <a:ext cx="51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10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5611" y="5667550"/>
            <a:ext cx="67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altLang="en-US" dirty="0">
                <a:ea typeface="Twinkl" pitchFamily="2" charset="0"/>
                <a:cs typeface="Twinkl" pitchFamily="2" charset="0"/>
              </a:rPr>
              <a:t>The lollipop and the mug are                      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9918" y="5636886"/>
            <a:ext cx="166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>
                <a:cs typeface="Twinkl"/>
              </a:rPr>
              <a:t>equal height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91732" y="1642534"/>
            <a:ext cx="1670072" cy="2220900"/>
            <a:chOff x="1591732" y="1642534"/>
            <a:chExt cx="1670072" cy="22209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32" y="1642534"/>
              <a:ext cx="1050394" cy="2220900"/>
            </a:xfrm>
            <a:prstGeom prst="rect">
              <a:avLst/>
            </a:prstGeom>
          </p:spPr>
        </p:pic>
        <p:grpSp>
          <p:nvGrpSpPr>
            <p:cNvPr id="38" name="Group 74"/>
            <p:cNvGrpSpPr>
              <a:grpSpLocks/>
            </p:cNvGrpSpPr>
            <p:nvPr/>
          </p:nvGrpSpPr>
          <p:grpSpPr bwMode="auto">
            <a:xfrm>
              <a:off x="2961216" y="1642534"/>
              <a:ext cx="300588" cy="2220899"/>
              <a:chOff x="2731807" y="2154027"/>
              <a:chExt cx="256459" cy="1889844"/>
            </a:xfrm>
          </p:grpSpPr>
          <p:pic>
            <p:nvPicPr>
              <p:cNvPr id="45" name="Picture 75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787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76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610858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77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421860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78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24530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79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05796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80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881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81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696133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82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519579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83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330581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84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154027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4438267" y="1642534"/>
            <a:ext cx="2794406" cy="2221067"/>
            <a:chOff x="4438267" y="1642534"/>
            <a:chExt cx="2794406" cy="2221067"/>
          </a:xfrm>
        </p:grpSpPr>
        <p:grpSp>
          <p:nvGrpSpPr>
            <p:cNvPr id="58" name="Group 74"/>
            <p:cNvGrpSpPr>
              <a:grpSpLocks/>
            </p:cNvGrpSpPr>
            <p:nvPr/>
          </p:nvGrpSpPr>
          <p:grpSpPr bwMode="auto">
            <a:xfrm>
              <a:off x="6932085" y="1642534"/>
              <a:ext cx="300588" cy="2220899"/>
              <a:chOff x="2731807" y="2154027"/>
              <a:chExt cx="256459" cy="1889844"/>
            </a:xfrm>
          </p:grpSpPr>
          <p:pic>
            <p:nvPicPr>
              <p:cNvPr id="59" name="Picture 75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787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76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610858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77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421860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78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24530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79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3057966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80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881412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81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696133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82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519579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83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330581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84" descr="MAB-Blocks-On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807" y="2154027"/>
                <a:ext cx="256459" cy="256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8267" y="1642535"/>
              <a:ext cx="2238192" cy="2221066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5156201" y="5951510"/>
            <a:ext cx="143086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352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Twinkl</vt:lpstr>
      <vt:lpstr>Twinkl SemiBold</vt:lpstr>
      <vt:lpstr>Calibri</vt:lpstr>
      <vt:lpstr>Arial</vt:lpstr>
      <vt:lpstr>Office Theme</vt:lpstr>
      <vt:lpstr>PowerPoint Presentation</vt:lpstr>
      <vt:lpstr>PowerPoint Presentation</vt:lpstr>
      <vt:lpstr>Length Language</vt:lpstr>
      <vt:lpstr>Measure and compare the length of the objects.</vt:lpstr>
      <vt:lpstr>Measure and compare the length of the objects.</vt:lpstr>
      <vt:lpstr>Measure and compare the length of the objects.</vt:lpstr>
      <vt:lpstr>Measure and compare the length of the objects.</vt:lpstr>
      <vt:lpstr>Measure and compare the length of the objects.</vt:lpstr>
      <vt:lpstr>Measure and compare the height of the objects.</vt:lpstr>
      <vt:lpstr>Measure and compare the length of the objects.</vt:lpstr>
      <vt:lpstr>Measure and compare the length of the objects.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Kerlin</dc:creator>
  <cp:lastModifiedBy>Anthony Slater</cp:lastModifiedBy>
  <cp:revision>16</cp:revision>
  <dcterms:created xsi:type="dcterms:W3CDTF">2017-09-01T08:58:32Z</dcterms:created>
  <dcterms:modified xsi:type="dcterms:W3CDTF">2021-01-04T15:58:18Z</dcterms:modified>
</cp:coreProperties>
</file>