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4"/>
  </p:notesMasterIdLst>
  <p:handoutMasterIdLst>
    <p:handoutMasterId r:id="rId15"/>
  </p:handoutMasterIdLst>
  <p:sldIdLst>
    <p:sldId id="258" r:id="rId2"/>
    <p:sldId id="264" r:id="rId3"/>
    <p:sldId id="274" r:id="rId4"/>
    <p:sldId id="275" r:id="rId5"/>
    <p:sldId id="276" r:id="rId6"/>
    <p:sldId id="277" r:id="rId7"/>
    <p:sldId id="278" r:id="rId8"/>
    <p:sldId id="279" r:id="rId9"/>
    <p:sldId id="280" r:id="rId10"/>
    <p:sldId id="281" r:id="rId11"/>
    <p:sldId id="282" r:id="rId12"/>
    <p:sldId id="267" r:id="rId13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6"/>
      <p:bold r:id="rId17"/>
      <p:italic r:id="rId18"/>
      <p:boldItalic r:id="rId19"/>
    </p:embeddedFont>
    <p:embeddedFont>
      <p:font typeface="Sassoon Infant Rg" panose="02000503030000020003" charset="0"/>
      <p:regular r:id="rId20"/>
      <p:bold r:id="rId21"/>
    </p:embeddedFont>
    <p:embeddedFont>
      <p:font typeface="Twinkl" panose="020B0604020202020204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B001"/>
    <a:srgbClr val="F15A25"/>
    <a:srgbClr val="E9C501"/>
    <a:srgbClr val="18A0DB"/>
    <a:srgbClr val="DE1E5A"/>
    <a:srgbClr val="BC0105"/>
    <a:srgbClr val="4DB1E3"/>
    <a:srgbClr val="80C1EB"/>
    <a:srgbClr val="ACDDF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 showGuides="1">
      <p:cViewPr>
        <p:scale>
          <a:sx n="81" d="100"/>
          <a:sy n="81" d="100"/>
        </p:scale>
        <p:origin x="-1080" y="-36"/>
      </p:cViewPr>
      <p:guideLst>
        <p:guide orient="horz" pos="2160"/>
        <p:guide orient="horz" pos="3974"/>
        <p:guide orient="horz" pos="346"/>
        <p:guide orient="horz" pos="482"/>
        <p:guide orient="horz" pos="3838"/>
        <p:guide pos="2880"/>
        <p:guide pos="340"/>
        <p:guide pos="5420"/>
        <p:guide pos="476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23" Type="http://schemas.openxmlformats.org/officeDocument/2006/relationships/font" Target="fonts/font8.fntdata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7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21/04/2020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True or False?</a:t>
            </a:r>
          </a:p>
        </p:txBody>
      </p:sp>
      <p:sp>
        <p:nvSpPr>
          <p:cNvPr id="3" name="Rectangle 2"/>
          <p:cNvSpPr/>
          <p:nvPr/>
        </p:nvSpPr>
        <p:spPr>
          <a:xfrm>
            <a:off x="994094" y="2073948"/>
            <a:ext cx="72187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FALSE</a:t>
            </a:r>
          </a:p>
          <a:p>
            <a:r>
              <a:rPr lang="en-GB" dirty="0"/>
              <a:t>Some UV rays still travel through thin cloud so you need to make sure you are protecting your skin, even when it doesn’t seem sunny.</a:t>
            </a:r>
          </a:p>
        </p:txBody>
      </p:sp>
      <p:sp>
        <p:nvSpPr>
          <p:cNvPr id="6" name="Rectangle 5"/>
          <p:cNvSpPr/>
          <p:nvPr/>
        </p:nvSpPr>
        <p:spPr>
          <a:xfrm>
            <a:off x="957871" y="1562219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You can’t get sunburnt on a cloudy day. </a:t>
            </a:r>
          </a:p>
        </p:txBody>
      </p:sp>
      <p:sp>
        <p:nvSpPr>
          <p:cNvPr id="7" name="Rectangle 6"/>
          <p:cNvSpPr/>
          <p:nvPr/>
        </p:nvSpPr>
        <p:spPr>
          <a:xfrm>
            <a:off x="957871" y="3860803"/>
            <a:ext cx="7218727" cy="369332"/>
          </a:xfrm>
          <a:prstGeom prst="rect">
            <a:avLst/>
          </a:prstGeom>
          <a:solidFill>
            <a:srgbClr val="FAB001"/>
          </a:solidFill>
        </p:spPr>
        <p:txBody>
          <a:bodyPr wrap="square">
            <a:spAutoFit/>
          </a:bodyPr>
          <a:lstStyle/>
          <a:p>
            <a:pPr algn="ctr"/>
            <a:r>
              <a:rPr lang="en-GB" dirty="0"/>
              <a:t>Even if the sun doesn’t feel hot you can still get sunburnt.</a:t>
            </a:r>
          </a:p>
        </p:txBody>
      </p:sp>
      <p:sp>
        <p:nvSpPr>
          <p:cNvPr id="8" name="Rectangle 7"/>
          <p:cNvSpPr/>
          <p:nvPr/>
        </p:nvSpPr>
        <p:spPr>
          <a:xfrm>
            <a:off x="994094" y="4464865"/>
            <a:ext cx="72187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b="1" dirty="0"/>
              <a:t>TRUE</a:t>
            </a:r>
          </a:p>
          <a:p>
            <a:r>
              <a:rPr lang="en-GB" dirty="0"/>
              <a:t>You can still burn on a cool day in summer.</a:t>
            </a:r>
          </a:p>
        </p:txBody>
      </p:sp>
    </p:spTree>
    <p:extLst>
      <p:ext uri="{BB962C8B-B14F-4D97-AF65-F5344CB8AC3E}">
        <p14:creationId xmlns:p14="http://schemas.microsoft.com/office/powerpoint/2010/main" val="20418866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 animBg="1"/>
      <p:bldP spid="7" grpId="0" animBg="1"/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579563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Are These Children Being Safe </a:t>
            </a:r>
            <a:br>
              <a:rPr lang="en-GB" dirty="0"/>
            </a:br>
            <a:r>
              <a:rPr lang="en-GB" dirty="0"/>
              <a:t>in the Sun?</a:t>
            </a:r>
          </a:p>
        </p:txBody>
      </p:sp>
      <p:pic>
        <p:nvPicPr>
          <p:cNvPr id="3" name="Picture 3" descr="196836225_315ac940f5_o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90840" y="3543083"/>
            <a:ext cx="1812925" cy="2762250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6" descr="14595698149_6a3774e487_o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766" y="1781911"/>
            <a:ext cx="2874890" cy="2006097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16448518817_505ca60dc2_o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004" y="3996050"/>
            <a:ext cx="3741505" cy="210495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9" descr="5984811011_a328d21d80_o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294" y="1749836"/>
            <a:ext cx="2585091" cy="1689226"/>
          </a:xfrm>
          <a:prstGeom prst="rect">
            <a:avLst/>
          </a:prstGeom>
          <a:noFill/>
          <a:ln w="31750">
            <a:solidFill>
              <a:srgbClr val="FF861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3162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457198" y="2278749"/>
            <a:ext cx="8220074" cy="993723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r>
              <a:rPr lang="en-GB" b="1" dirty="0"/>
              <a:t>   Do you know what types of energy the sun gives off?</a:t>
            </a:r>
          </a:p>
        </p:txBody>
      </p:sp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The Sun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en-GB" dirty="0"/>
              <a:t>The sun gives off different types of energy.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511" y="1089507"/>
            <a:ext cx="3558669" cy="3586294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96285" y="3760276"/>
            <a:ext cx="7625593" cy="19697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Invisible infrared radiation which makes us feel warm.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Visible light which we can see.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Ultraviolet radiation which we can’t see or feel on our skin but can damage our skin if we get too much of it.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2862372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Your Skin and UV Rays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276998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Being outside in the sunshine can be great fun, but because of the damage UV rays can do, we need to make sure that we protect our skin from </a:t>
            </a:r>
            <a:br>
              <a:rPr lang="en-GB" altLang="en-US" dirty="0"/>
            </a:br>
            <a:r>
              <a:rPr lang="en-GB" altLang="en-US" dirty="0"/>
              <a:t>the sun.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you’ve got fair skin, or moles and freckles, you’ll need</a:t>
            </a:r>
            <a:br>
              <a:rPr lang="en-GB" altLang="en-US" dirty="0"/>
            </a:br>
            <a:r>
              <a:rPr lang="en-GB" altLang="en-US" dirty="0"/>
              <a:t>to take extra care to protect your skin. </a:t>
            </a:r>
          </a:p>
        </p:txBody>
      </p:sp>
      <p:sp>
        <p:nvSpPr>
          <p:cNvPr id="7" name="Rectangle 6"/>
          <p:cNvSpPr/>
          <p:nvPr/>
        </p:nvSpPr>
        <p:spPr>
          <a:xfrm>
            <a:off x="457198" y="2367126"/>
            <a:ext cx="8220074" cy="1222885"/>
          </a:xfrm>
          <a:prstGeom prst="rect">
            <a:avLst/>
          </a:prstGeom>
          <a:solidFill>
            <a:srgbClr val="FAB001"/>
          </a:solidFill>
        </p:spPr>
        <p:txBody>
          <a:bodyPr wrap="square" anchor="ctr">
            <a:noAutofit/>
          </a:bodyPr>
          <a:lstStyle/>
          <a:p>
            <a:pPr algn="ctr"/>
            <a:r>
              <a:rPr lang="en-GB" b="1" dirty="0"/>
              <a:t>What kind of skin do you have?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50" y="4323094"/>
            <a:ext cx="1580368" cy="34269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6018" y="4281149"/>
            <a:ext cx="1928342" cy="346884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0268" y="2550252"/>
            <a:ext cx="2032543" cy="534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122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2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3600" dirty="0">
                <a:latin typeface="+mn-lt"/>
              </a:rPr>
              <a:t>Sun Safety Code</a:t>
            </a:r>
          </a:p>
        </p:txBody>
      </p:sp>
      <p:sp>
        <p:nvSpPr>
          <p:cNvPr id="5" name="Rectangle 4"/>
          <p:cNvSpPr/>
          <p:nvPr/>
        </p:nvSpPr>
        <p:spPr>
          <a:xfrm>
            <a:off x="755650" y="1513946"/>
            <a:ext cx="7632700" cy="166199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Spending too much time in the sun can be harmful.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We should all follow a special code which reminds us how to enjoy the sun whilst staying safe.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spcBef>
                <a:spcPct val="0"/>
              </a:spcBef>
            </a:pPr>
            <a:r>
              <a:rPr lang="en-GB" dirty="0"/>
              <a:t>There are five parts to remember…</a:t>
            </a:r>
            <a:endParaRPr lang="en-GB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735318" y="3216684"/>
            <a:ext cx="689866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altLang="en-US" sz="2800" b="1" dirty="0">
                <a:solidFill>
                  <a:srgbClr val="FF8610"/>
                </a:solidFill>
              </a:rPr>
              <a:t>S</a:t>
            </a:r>
            <a:r>
              <a:rPr lang="en-GB" altLang="en-US" dirty="0"/>
              <a:t>pend time in the shade between 11am and 3pm.</a:t>
            </a:r>
            <a:endParaRPr lang="en-GB" sz="2800" dirty="0"/>
          </a:p>
        </p:txBody>
      </p:sp>
      <p:sp>
        <p:nvSpPr>
          <p:cNvPr id="11" name="Rectangle 10"/>
          <p:cNvSpPr/>
          <p:nvPr/>
        </p:nvSpPr>
        <p:spPr>
          <a:xfrm>
            <a:off x="685626" y="3801523"/>
            <a:ext cx="31181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M</a:t>
            </a:r>
            <a:r>
              <a:rPr lang="en-GB" altLang="en-US" dirty="0"/>
              <a:t>ake sure you never burn. </a:t>
            </a:r>
            <a:endParaRPr lang="en-GB" sz="3200" dirty="0"/>
          </a:p>
        </p:txBody>
      </p:sp>
      <p:sp>
        <p:nvSpPr>
          <p:cNvPr id="12" name="Rectangle 11"/>
          <p:cNvSpPr/>
          <p:nvPr/>
        </p:nvSpPr>
        <p:spPr>
          <a:xfrm>
            <a:off x="718487" y="4386362"/>
            <a:ext cx="564770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A</a:t>
            </a:r>
            <a:r>
              <a:rPr lang="en-GB" altLang="en-US" dirty="0"/>
              <a:t>im to cover up with a hat, t-shirt and sunglasses.</a:t>
            </a:r>
            <a:endParaRPr lang="en-GB" dirty="0"/>
          </a:p>
        </p:txBody>
      </p:sp>
      <p:sp>
        <p:nvSpPr>
          <p:cNvPr id="13" name="Rectangle 12"/>
          <p:cNvSpPr/>
          <p:nvPr/>
        </p:nvSpPr>
        <p:spPr>
          <a:xfrm>
            <a:off x="725701" y="4971201"/>
            <a:ext cx="486383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R</a:t>
            </a:r>
            <a:r>
              <a:rPr lang="en-GB" altLang="en-US" dirty="0"/>
              <a:t>emember children need to take extra care.</a:t>
            </a:r>
            <a:endParaRPr lang="en-GB" dirty="0"/>
          </a:p>
        </p:txBody>
      </p:sp>
      <p:sp>
        <p:nvSpPr>
          <p:cNvPr id="14" name="Rectangle 13"/>
          <p:cNvSpPr/>
          <p:nvPr/>
        </p:nvSpPr>
        <p:spPr>
          <a:xfrm>
            <a:off x="735319" y="5556040"/>
            <a:ext cx="4889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altLang="en-US" sz="3200" b="1" dirty="0">
                <a:solidFill>
                  <a:srgbClr val="FF8610"/>
                </a:solidFill>
              </a:rPr>
              <a:t>T</a:t>
            </a:r>
            <a:r>
              <a:rPr lang="en-GB" altLang="en-US" dirty="0"/>
              <a:t>hen use sunscreen of a minimum of SPF 30.</a:t>
            </a:r>
            <a:endParaRPr lang="en-GB" sz="3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222424" y="3216684"/>
            <a:ext cx="1375797" cy="34819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237096" y="2597596"/>
            <a:ext cx="1313729" cy="1240405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237096" y="2648943"/>
            <a:ext cx="1313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altLang="en-US" sz="2400" b="1" dirty="0"/>
              <a:t>Be SMART!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1902594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1" grpId="0"/>
      <p:bldP spid="12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63452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Spend Time in the Shade  between 11 and 3</a:t>
            </a:r>
          </a:p>
        </p:txBody>
      </p:sp>
      <p:sp>
        <p:nvSpPr>
          <p:cNvPr id="3" name="Rectangle 2"/>
          <p:cNvSpPr/>
          <p:nvPr/>
        </p:nvSpPr>
        <p:spPr>
          <a:xfrm>
            <a:off x="817926" y="1897333"/>
            <a:ext cx="6748943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You can help to look after your skin by spending time in the shade when the sun is at its strongest - between 11am and 3pm.</a:t>
            </a:r>
          </a:p>
          <a:p>
            <a:endParaRPr lang="en-GB" dirty="0"/>
          </a:p>
          <a:p>
            <a:r>
              <a:rPr lang="en-GB" b="1" dirty="0">
                <a:solidFill>
                  <a:srgbClr val="FAB001"/>
                </a:solidFill>
              </a:rPr>
              <a:t>Where can you find shade?</a:t>
            </a:r>
          </a:p>
          <a:p>
            <a:endParaRPr lang="en-GB" dirty="0"/>
          </a:p>
          <a:p>
            <a:r>
              <a:rPr lang="en-GB" dirty="0"/>
              <a:t>You can find shade under trees, </a:t>
            </a:r>
            <a:br>
              <a:rPr lang="en-GB" dirty="0"/>
            </a:br>
            <a:r>
              <a:rPr lang="en-GB" dirty="0"/>
              <a:t>canopies, umbrellas, or indoors.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333" y="3229761"/>
            <a:ext cx="6308062" cy="3192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332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Make Sure You Never Burn</a:t>
            </a:r>
          </a:p>
        </p:txBody>
      </p:sp>
      <p:sp>
        <p:nvSpPr>
          <p:cNvPr id="3" name="Rectangle 2"/>
          <p:cNvSpPr/>
          <p:nvPr/>
        </p:nvSpPr>
        <p:spPr>
          <a:xfrm>
            <a:off x="729842" y="1473201"/>
            <a:ext cx="7568397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It’s easy to get sunburnt, even when you’re not expecting to. </a:t>
            </a:r>
          </a:p>
          <a:p>
            <a:endParaRPr lang="en-GB" dirty="0"/>
          </a:p>
          <a:p>
            <a:r>
              <a:rPr lang="en-GB" dirty="0"/>
              <a:t>It’s very important to avoid burning your skin.</a:t>
            </a:r>
          </a:p>
          <a:p>
            <a:endParaRPr lang="en-GB" dirty="0"/>
          </a:p>
          <a:p>
            <a:r>
              <a:rPr lang="en-GB" dirty="0"/>
              <a:t>Because you can’t feel UV rays, it’s easy</a:t>
            </a:r>
            <a:br>
              <a:rPr lang="en-GB" dirty="0"/>
            </a:br>
            <a:r>
              <a:rPr lang="en-GB" dirty="0"/>
              <a:t>to forget that they are there.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9842" y="3772671"/>
            <a:ext cx="6157519" cy="833663"/>
          </a:xfrm>
          <a:prstGeom prst="rect">
            <a:avLst/>
          </a:prstGeom>
          <a:solidFill>
            <a:srgbClr val="FAB001"/>
          </a:solidFill>
        </p:spPr>
        <p:txBody>
          <a:bodyPr wrap="square" lIns="108000" tIns="108000" rIns="108000" bIns="108000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b="1" dirty="0"/>
              <a:t>Remember</a:t>
            </a:r>
            <a:r>
              <a:rPr lang="en-GB" altLang="en-US" sz="2000" dirty="0">
                <a:latin typeface="Sassoon Infant Rg" panose="02000503030000020003" pitchFamily="50" charset="0"/>
              </a:rPr>
              <a:t>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sz="2000" dirty="0"/>
              <a:t>You can still burn on a cloudy day.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231" y="1091896"/>
            <a:ext cx="3736356" cy="5532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9745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Aim to Cover up with a  T-Shirt, Hat and Sunglasses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963" y="1758429"/>
            <a:ext cx="2607651" cy="56544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167" y="1615814"/>
            <a:ext cx="3143344" cy="56544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2968847" y="2114921"/>
            <a:ext cx="304100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A hat with a wide brim will shade your face and neck. </a:t>
            </a:r>
          </a:p>
        </p:txBody>
      </p:sp>
      <p:sp>
        <p:nvSpPr>
          <p:cNvPr id="6" name="Rectangle 5"/>
          <p:cNvSpPr/>
          <p:nvPr/>
        </p:nvSpPr>
        <p:spPr>
          <a:xfrm>
            <a:off x="2968847" y="3061300"/>
            <a:ext cx="326431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Sunglasses can help to protect your eyes from UV rays.</a:t>
            </a:r>
          </a:p>
        </p:txBody>
      </p:sp>
      <p:sp>
        <p:nvSpPr>
          <p:cNvPr id="7" name="Rectangle 6"/>
          <p:cNvSpPr/>
          <p:nvPr/>
        </p:nvSpPr>
        <p:spPr>
          <a:xfrm>
            <a:off x="2968848" y="4007679"/>
            <a:ext cx="326431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Covering up with a T-shirt is a good way to protect your shoulders and upper arms. </a:t>
            </a:r>
          </a:p>
        </p:txBody>
      </p:sp>
      <p:cxnSp>
        <p:nvCxnSpPr>
          <p:cNvPr id="9" name="Straight Arrow Connector 8"/>
          <p:cNvCxnSpPr>
            <a:stCxn id="5" idx="3"/>
          </p:cNvCxnSpPr>
          <p:nvPr/>
        </p:nvCxnSpPr>
        <p:spPr>
          <a:xfrm flipV="1">
            <a:off x="6009856" y="2114921"/>
            <a:ext cx="751671" cy="323166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5" idx="1"/>
          </p:cNvCxnSpPr>
          <p:nvPr/>
        </p:nvCxnSpPr>
        <p:spPr>
          <a:xfrm flipH="1" flipV="1">
            <a:off x="2357661" y="2358280"/>
            <a:ext cx="611186" cy="7980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6009855" y="2564147"/>
            <a:ext cx="1255011" cy="946379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122415" y="2666614"/>
            <a:ext cx="846432" cy="710437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 flipV="1">
            <a:off x="5880376" y="3707631"/>
            <a:ext cx="956652" cy="878041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2451015" y="3850246"/>
            <a:ext cx="523622" cy="619100"/>
          </a:xfrm>
          <a:prstGeom prst="straightConnector1">
            <a:avLst/>
          </a:prstGeom>
          <a:ln w="76200">
            <a:solidFill>
              <a:srgbClr val="FAB00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4578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7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Remember, Children Need to Take Extra Care </a:t>
            </a:r>
          </a:p>
        </p:txBody>
      </p:sp>
      <p:sp>
        <p:nvSpPr>
          <p:cNvPr id="3" name="Rectangle 2"/>
          <p:cNvSpPr/>
          <p:nvPr/>
        </p:nvSpPr>
        <p:spPr>
          <a:xfrm>
            <a:off x="764924" y="1712613"/>
            <a:ext cx="760462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Young skin is very delicate and easily damaged by the sun. 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Make sure you take extra care to protect </a:t>
            </a:r>
            <a:br>
              <a:rPr lang="en-GB" altLang="en-US" dirty="0"/>
            </a:br>
            <a:r>
              <a:rPr lang="en-GB" altLang="en-US" dirty="0"/>
              <a:t>yourself when playing outside or if you </a:t>
            </a:r>
            <a:br>
              <a:rPr lang="en-GB" altLang="en-US" dirty="0"/>
            </a:br>
            <a:r>
              <a:rPr lang="en-GB" altLang="en-US" dirty="0"/>
              <a:t>are swimming outside.</a:t>
            </a:r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GB" altLang="en-US" dirty="0"/>
          </a:p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GB" altLang="en-US" dirty="0"/>
              <a:t>If you have any young brothers or sisters, </a:t>
            </a:r>
            <a:br>
              <a:rPr lang="en-GB" altLang="en-US" dirty="0"/>
            </a:br>
            <a:r>
              <a:rPr lang="en-GB" altLang="en-US" dirty="0"/>
              <a:t>make sure that they are protected from the sun too!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1199" y="2097248"/>
            <a:ext cx="3701002" cy="4321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009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8" y="621508"/>
            <a:ext cx="8220075" cy="994306"/>
          </a:xfrm>
        </p:spPr>
        <p:txBody>
          <a:bodyPr/>
          <a:lstStyle/>
          <a:p>
            <a:pPr algn="ctr"/>
            <a:r>
              <a:rPr lang="en-GB" dirty="0"/>
              <a:t>Use Sunscreen of a Minimum </a:t>
            </a:r>
            <a:br>
              <a:rPr lang="en-GB" dirty="0"/>
            </a:br>
            <a:r>
              <a:rPr lang="en-GB" dirty="0"/>
              <a:t>of SPF 30</a:t>
            </a:r>
          </a:p>
        </p:txBody>
      </p:sp>
      <p:sp>
        <p:nvSpPr>
          <p:cNvPr id="3" name="Rectangle 2"/>
          <p:cNvSpPr/>
          <p:nvPr/>
        </p:nvSpPr>
        <p:spPr>
          <a:xfrm>
            <a:off x="777508" y="1800293"/>
            <a:ext cx="757945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dirty="0"/>
              <a:t>Sometimes, you may be outside in the sunshine and </a:t>
            </a:r>
            <a:br>
              <a:rPr lang="en-GB" dirty="0"/>
            </a:br>
            <a:r>
              <a:rPr lang="en-GB" dirty="0"/>
              <a:t>here won’t be enough shade or clothing protecting </a:t>
            </a:r>
            <a:br>
              <a:rPr lang="en-GB" dirty="0"/>
            </a:br>
            <a:r>
              <a:rPr lang="en-GB" dirty="0"/>
              <a:t>you from the sun.</a:t>
            </a:r>
          </a:p>
          <a:p>
            <a:endParaRPr lang="en-GB" dirty="0"/>
          </a:p>
          <a:p>
            <a:r>
              <a:rPr lang="en-GB" dirty="0"/>
              <a:t>This is when factor 30 sunscreen, or stronger, should </a:t>
            </a:r>
            <a:br>
              <a:rPr lang="en-GB" dirty="0"/>
            </a:br>
            <a:r>
              <a:rPr lang="en-GB" dirty="0"/>
              <a:t>be used to protect parts of your skin that the sun </a:t>
            </a:r>
            <a:br>
              <a:rPr lang="en-GB" dirty="0"/>
            </a:br>
            <a:r>
              <a:rPr lang="en-GB" dirty="0"/>
              <a:t>can reach. </a:t>
            </a:r>
          </a:p>
          <a:p>
            <a:endParaRPr lang="en-GB" dirty="0"/>
          </a:p>
          <a:p>
            <a:r>
              <a:rPr lang="en-GB" dirty="0"/>
              <a:t>The factor of a sunscreen describes the amount of </a:t>
            </a:r>
            <a:br>
              <a:rPr lang="en-GB" dirty="0"/>
            </a:br>
            <a:r>
              <a:rPr lang="en-GB" dirty="0"/>
              <a:t>Sun Protection Factor (SPF) it provides. The SPF factor </a:t>
            </a:r>
            <a:br>
              <a:rPr lang="en-GB" dirty="0"/>
            </a:br>
            <a:r>
              <a:rPr lang="en-GB" dirty="0"/>
              <a:t>describes the strength of is the sunscreen's ability to </a:t>
            </a:r>
            <a:br>
              <a:rPr lang="en-GB" dirty="0"/>
            </a:br>
            <a:r>
              <a:rPr lang="en-GB" dirty="0"/>
              <a:t>prevent UVB from damaging the skin. SPF 30 provides</a:t>
            </a:r>
            <a:br>
              <a:rPr lang="en-GB" dirty="0"/>
            </a:br>
            <a:r>
              <a:rPr lang="en-GB" dirty="0"/>
              <a:t>30 times more protection from the sun than your </a:t>
            </a:r>
            <a:br>
              <a:rPr lang="en-GB" dirty="0"/>
            </a:br>
            <a:r>
              <a:rPr lang="en-GB" dirty="0"/>
              <a:t>natural skin.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1606" y="1317070"/>
            <a:ext cx="2134639" cy="51214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231310" y="4983060"/>
            <a:ext cx="317615" cy="469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7147102" y="4825536"/>
            <a:ext cx="486030" cy="7848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500" b="1" dirty="0">
                <a:solidFill>
                  <a:srgbClr val="F15A25"/>
                </a:solidFill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649036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xmlns="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478</TotalTime>
  <Words>459</Words>
  <Application>Microsoft Office PowerPoint</Application>
  <PresentationFormat>On-screen Show (4:3)</PresentationFormat>
  <Paragraphs>68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Sassoon Infant Rg</vt:lpstr>
      <vt:lpstr>Twinkl</vt:lpstr>
      <vt:lpstr>Office Theme</vt:lpstr>
      <vt:lpstr>PowerPoint Presentation</vt:lpstr>
      <vt:lpstr>The Sun</vt:lpstr>
      <vt:lpstr>Your Skin and UV Rays</vt:lpstr>
      <vt:lpstr>Sun Safety Code</vt:lpstr>
      <vt:lpstr>Spend Time in the Shade  between 11 and 3</vt:lpstr>
      <vt:lpstr>Make Sure You Never Burn</vt:lpstr>
      <vt:lpstr>Aim to Cover up with a  T-Shirt, Hat and Sunglasses</vt:lpstr>
      <vt:lpstr>Remember, Children Need to Take Extra Care </vt:lpstr>
      <vt:lpstr>Use Sunscreen of a Minimum  of SPF 30</vt:lpstr>
      <vt:lpstr>True or False?</vt:lpstr>
      <vt:lpstr>Are These Children Being Safe  in the Sun?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Eleanor Cundey</dc:creator>
  <cp:lastModifiedBy>Teaching Area 5</cp:lastModifiedBy>
  <cp:revision>26</cp:revision>
  <dcterms:created xsi:type="dcterms:W3CDTF">2019-01-15T10:46:51Z</dcterms:created>
  <dcterms:modified xsi:type="dcterms:W3CDTF">2020-04-21T08:23:41Z</dcterms:modified>
</cp:coreProperties>
</file>