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0" r:id="rId7"/>
    <p:sldId id="268" r:id="rId8"/>
    <p:sldId id="267" r:id="rId9"/>
    <p:sldId id="261" r:id="rId10"/>
    <p:sldId id="262" r:id="rId11"/>
    <p:sldId id="264"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88" d="100"/>
          <a:sy n="88" d="100"/>
        </p:scale>
        <p:origin x="53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495BC4-86FE-451C-ABD8-5E4DDD81AE26}"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222212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495BC4-86FE-451C-ABD8-5E4DDD81AE26}"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56113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495BC4-86FE-451C-ABD8-5E4DDD81AE26}"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41810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495BC4-86FE-451C-ABD8-5E4DDD81AE26}"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292449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95BC4-86FE-451C-ABD8-5E4DDD81AE26}"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193711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495BC4-86FE-451C-ABD8-5E4DDD81AE26}"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294205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495BC4-86FE-451C-ABD8-5E4DDD81AE26}" type="datetimeFigureOut">
              <a:rPr lang="en-GB" smtClean="0"/>
              <a:t>02/07/2021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33450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495BC4-86FE-451C-ABD8-5E4DDD81AE26}" type="datetimeFigureOut">
              <a:rPr lang="en-GB" smtClean="0"/>
              <a:t>02/07/2021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25728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95BC4-86FE-451C-ABD8-5E4DDD81AE26}" type="datetimeFigureOut">
              <a:rPr lang="en-GB" smtClean="0"/>
              <a:t>02/07/2021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380814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95BC4-86FE-451C-ABD8-5E4DDD81AE26}"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141833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95BC4-86FE-451C-ABD8-5E4DDD81AE26}"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DF4403-8F85-4204-B7CC-F2B488207658}" type="slidenum">
              <a:rPr lang="en-GB" smtClean="0"/>
              <a:t>‹#›</a:t>
            </a:fld>
            <a:endParaRPr lang="en-GB"/>
          </a:p>
        </p:txBody>
      </p:sp>
    </p:spTree>
    <p:extLst>
      <p:ext uri="{BB962C8B-B14F-4D97-AF65-F5344CB8AC3E}">
        <p14:creationId xmlns:p14="http://schemas.microsoft.com/office/powerpoint/2010/main" val="406917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95BC4-86FE-451C-ABD8-5E4DDD81AE26}" type="datetimeFigureOut">
              <a:rPr lang="en-GB" smtClean="0"/>
              <a:t>02/07/2021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F4403-8F85-4204-B7CC-F2B488207658}" type="slidenum">
              <a:rPr lang="en-GB" smtClean="0"/>
              <a:t>‹#›</a:t>
            </a:fld>
            <a:endParaRPr lang="en-GB"/>
          </a:p>
        </p:txBody>
      </p:sp>
    </p:spTree>
    <p:extLst>
      <p:ext uri="{BB962C8B-B14F-4D97-AF65-F5344CB8AC3E}">
        <p14:creationId xmlns:p14="http://schemas.microsoft.com/office/powerpoint/2010/main" val="115838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272144"/>
            <a:ext cx="9144000" cy="1869207"/>
          </a:xfrm>
        </p:spPr>
        <p:txBody>
          <a:bodyPr>
            <a:normAutofit/>
          </a:bodyPr>
          <a:lstStyle/>
          <a:p>
            <a:r>
              <a:rPr lang="en-GB" dirty="0" err="1" smtClean="0"/>
              <a:t>Brookfields</a:t>
            </a:r>
            <a:r>
              <a:rPr lang="en-GB" dirty="0" smtClean="0"/>
              <a:t> @The </a:t>
            </a:r>
            <a:r>
              <a:rPr lang="en-GB" dirty="0" smtClean="0"/>
              <a:t>Grange</a:t>
            </a:r>
            <a:br>
              <a:rPr lang="en-GB" dirty="0" smtClean="0"/>
            </a:br>
            <a:r>
              <a:rPr lang="en-GB" dirty="0" err="1" smtClean="0"/>
              <a:t>Satelite</a:t>
            </a:r>
            <a:r>
              <a:rPr lang="en-GB" dirty="0" smtClean="0"/>
              <a:t> Provision</a:t>
            </a:r>
            <a:endParaRPr lang="en-GB" dirty="0"/>
          </a:p>
        </p:txBody>
      </p:sp>
      <p:pic>
        <p:nvPicPr>
          <p:cNvPr id="6"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349" y="403949"/>
            <a:ext cx="2869110" cy="186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6"/>
          <p:cNvPicPr>
            <a:picLocks noChangeAspect="1"/>
          </p:cNvPicPr>
          <p:nvPr/>
        </p:nvPicPr>
        <p:blipFill rotWithShape="1">
          <a:blip r:embed="rId3"/>
          <a:srcRect l="48380" t="25562" r="33251" b="30468"/>
          <a:stretch/>
        </p:blipFill>
        <p:spPr>
          <a:xfrm>
            <a:off x="6795913" y="4141352"/>
            <a:ext cx="1827700" cy="2460982"/>
          </a:xfrm>
          <a:prstGeom prst="rect">
            <a:avLst/>
          </a:prstGeom>
        </p:spPr>
      </p:pic>
      <p:pic>
        <p:nvPicPr>
          <p:cNvPr id="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929" y="4512668"/>
            <a:ext cx="322366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98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Although it looks to be a big school, </a:t>
            </a:r>
            <a:r>
              <a:rPr lang="en-GB" dirty="0" err="1" smtClean="0"/>
              <a:t>Brookfields</a:t>
            </a:r>
            <a:r>
              <a:rPr lang="en-GB" dirty="0" smtClean="0"/>
              <a:t> children feel happy, safe and secure within our provision area that is secure with Fob systems and our own playground.</a:t>
            </a:r>
            <a:endParaRPr lang="en-GB" dirty="0"/>
          </a:p>
        </p:txBody>
      </p:sp>
      <p:pic>
        <p:nvPicPr>
          <p:cNvPr id="3076" name="Picture 4" descr="Image result for the grange school run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575" y="2720938"/>
            <a:ext cx="4161612" cy="353587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859029" y="4641238"/>
            <a:ext cx="1842655" cy="549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p:cNvSpPr txBox="1"/>
          <p:nvPr/>
        </p:nvSpPr>
        <p:spPr>
          <a:xfrm>
            <a:off x="7701684" y="3787124"/>
            <a:ext cx="3338945" cy="646331"/>
          </a:xfrm>
          <a:prstGeom prst="rect">
            <a:avLst/>
          </a:prstGeom>
          <a:noFill/>
        </p:spPr>
        <p:txBody>
          <a:bodyPr wrap="square" rtlCol="0">
            <a:spAutoFit/>
          </a:bodyPr>
          <a:lstStyle/>
          <a:p>
            <a:pPr algn="ctr"/>
            <a:r>
              <a:rPr lang="en-GB" dirty="0" smtClean="0">
                <a:solidFill>
                  <a:schemeClr val="tx1"/>
                </a:solidFill>
              </a:rPr>
              <a:t>Foxes and Butterflies classes are  here in this area</a:t>
            </a:r>
            <a:endParaRPr lang="en-GB" dirty="0">
              <a:solidFill>
                <a:schemeClr val="tx1"/>
              </a:solidFill>
            </a:endParaRPr>
          </a:p>
        </p:txBody>
      </p:sp>
      <p:cxnSp>
        <p:nvCxnSpPr>
          <p:cNvPr id="7" name="Straight Arrow Connector 6"/>
          <p:cNvCxnSpPr/>
          <p:nvPr/>
        </p:nvCxnSpPr>
        <p:spPr>
          <a:xfrm flipH="1">
            <a:off x="7495309" y="4225637"/>
            <a:ext cx="817420" cy="4156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71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Brookfields</a:t>
            </a:r>
            <a:r>
              <a:rPr lang="en-GB" dirty="0" smtClean="0"/>
              <a:t> pupils wear uniform like this</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09949" y="3323938"/>
            <a:ext cx="3133863" cy="31338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66958" y="2311912"/>
            <a:ext cx="3463979" cy="2587293"/>
          </a:xfrm>
          <a:prstGeom prst="rect">
            <a:avLst/>
          </a:prstGeom>
        </p:spPr>
      </p:pic>
    </p:spTree>
    <p:extLst>
      <p:ext uri="{BB962C8B-B14F-4D97-AF65-F5344CB8AC3E}">
        <p14:creationId xmlns:p14="http://schemas.microsoft.com/office/powerpoint/2010/main" val="127287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grange pupils wear uniform like this</a:t>
            </a:r>
            <a:r>
              <a:rPr lang="en-GB" sz="2200" dirty="0" smtClean="0"/>
              <a:t>]</a:t>
            </a:r>
            <a:endParaRPr lang="en-GB" sz="2200" dirty="0"/>
          </a:p>
        </p:txBody>
      </p:sp>
      <p:pic>
        <p:nvPicPr>
          <p:cNvPr id="4098" name="Picture 2" descr="Image result for the grange school run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9491252" cy="408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3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Foxes Classroom</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690688"/>
            <a:ext cx="10058400" cy="21718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109" y="4428990"/>
            <a:ext cx="10058400" cy="2190496"/>
          </a:xfrm>
          <a:prstGeom prst="rect">
            <a:avLst/>
          </a:prstGeom>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809" y="338364"/>
            <a:ext cx="2285591" cy="150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20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71" y="543834"/>
            <a:ext cx="3510812" cy="26222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479" y="665018"/>
            <a:ext cx="4291474" cy="320536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21496" y="2875257"/>
            <a:ext cx="4184137" cy="3125188"/>
          </a:xfrm>
          <a:prstGeom prst="rect">
            <a:avLst/>
          </a:prstGeom>
        </p:spPr>
      </p:pic>
    </p:spTree>
    <p:extLst>
      <p:ext uri="{BB962C8B-B14F-4D97-AF65-F5344CB8AC3E}">
        <p14:creationId xmlns:p14="http://schemas.microsoft.com/office/powerpoint/2010/main" val="21029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Bees Classroom </a:t>
            </a:r>
            <a:br>
              <a:rPr lang="en-GB" dirty="0" smtClean="0"/>
            </a:br>
            <a:endParaRPr lang="en-GB" sz="3600" dirty="0"/>
          </a:p>
        </p:txBody>
      </p:sp>
      <p:pic>
        <p:nvPicPr>
          <p:cNvPr id="7" name="Picture 6"/>
          <p:cNvPicPr>
            <a:picLocks noChangeAspect="1"/>
          </p:cNvPicPr>
          <p:nvPr/>
        </p:nvPicPr>
        <p:blipFill rotWithShape="1">
          <a:blip r:embed="rId2"/>
          <a:srcRect l="7510" t="22986" r="41931" b="12469"/>
          <a:stretch/>
        </p:blipFill>
        <p:spPr>
          <a:xfrm>
            <a:off x="4258492" y="2355704"/>
            <a:ext cx="5869577" cy="4214949"/>
          </a:xfrm>
          <a:prstGeom prst="rect">
            <a:avLst/>
          </a:prstGeom>
        </p:spPr>
      </p:pic>
      <p:pic>
        <p:nvPicPr>
          <p:cNvPr id="10" name="Picture 9">
            <a:extLst>
              <a:ext uri="{FF2B5EF4-FFF2-40B4-BE49-F238E27FC236}">
                <a16:creationId xmlns:a16="http://schemas.microsoft.com/office/drawing/2014/main" id="{C7EF8CA9-09FE-4578-BCCB-CD945FB55D36}"/>
              </a:ext>
            </a:extLst>
          </p:cNvPr>
          <p:cNvPicPr>
            <a:picLocks noChangeAspect="1"/>
          </p:cNvPicPr>
          <p:nvPr/>
        </p:nvPicPr>
        <p:blipFill rotWithShape="1">
          <a:blip r:embed="rId3"/>
          <a:srcRect l="18921" t="26667" r="54403" b="8333"/>
          <a:stretch/>
        </p:blipFill>
        <p:spPr>
          <a:xfrm>
            <a:off x="455420" y="1360414"/>
            <a:ext cx="3803072" cy="5212518"/>
          </a:xfrm>
          <a:prstGeom prst="rect">
            <a:avLst/>
          </a:prstGeom>
        </p:spPr>
      </p:pic>
      <p:pic>
        <p:nvPicPr>
          <p:cNvPr id="11" name="Picture 10"/>
          <p:cNvPicPr>
            <a:picLocks noChangeAspect="1"/>
          </p:cNvPicPr>
          <p:nvPr/>
        </p:nvPicPr>
        <p:blipFill rotWithShape="1">
          <a:blip r:embed="rId4"/>
          <a:srcRect l="48380" t="25562" r="33251" b="30468"/>
          <a:stretch/>
        </p:blipFill>
        <p:spPr>
          <a:xfrm>
            <a:off x="9774245" y="365125"/>
            <a:ext cx="1827700" cy="2460982"/>
          </a:xfrm>
          <a:prstGeom prst="rect">
            <a:avLst/>
          </a:prstGeom>
        </p:spPr>
      </p:pic>
    </p:spTree>
    <p:extLst>
      <p:ext uri="{BB962C8B-B14F-4D97-AF65-F5344CB8AC3E}">
        <p14:creationId xmlns:p14="http://schemas.microsoft.com/office/powerpoint/2010/main" val="130568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Outside space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551247"/>
            <a:ext cx="3442855" cy="258214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953" y="3052417"/>
            <a:ext cx="4036598" cy="3014989"/>
          </a:xfrm>
          <a:prstGeom prst="rect">
            <a:avLst/>
          </a:prstGeom>
        </p:spPr>
      </p:pic>
      <p:pic>
        <p:nvPicPr>
          <p:cNvPr id="7" name="Picture 6">
            <a:extLst>
              <a:ext uri="{FF2B5EF4-FFF2-40B4-BE49-F238E27FC236}">
                <a16:creationId xmlns:a16="http://schemas.microsoft.com/office/drawing/2014/main" id="{A78A6DC6-3213-4511-BE70-0265E9F844FB}"/>
              </a:ext>
            </a:extLst>
          </p:cNvPr>
          <p:cNvPicPr>
            <a:picLocks noChangeAspect="1"/>
          </p:cNvPicPr>
          <p:nvPr/>
        </p:nvPicPr>
        <p:blipFill rotWithShape="1">
          <a:blip r:embed="rId4"/>
          <a:srcRect l="19091" t="26363" r="53551" b="8939"/>
          <a:stretch/>
        </p:blipFill>
        <p:spPr>
          <a:xfrm>
            <a:off x="7502632" y="842455"/>
            <a:ext cx="3335481" cy="4436918"/>
          </a:xfrm>
          <a:prstGeom prst="rect">
            <a:avLst/>
          </a:prstGeom>
        </p:spPr>
      </p:pic>
    </p:spTree>
    <p:extLst>
      <p:ext uri="{BB962C8B-B14F-4D97-AF65-F5344CB8AC3E}">
        <p14:creationId xmlns:p14="http://schemas.microsoft.com/office/powerpoint/2010/main" val="341195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 share learning spaces with The Grange resource base pupils</a:t>
            </a:r>
            <a:endParaRPr lang="en-GB" dirty="0"/>
          </a:p>
        </p:txBody>
      </p:sp>
      <p:pic>
        <p:nvPicPr>
          <p:cNvPr id="8" name="Picture 7"/>
          <p:cNvPicPr>
            <a:picLocks noChangeAspect="1"/>
          </p:cNvPicPr>
          <p:nvPr/>
        </p:nvPicPr>
        <p:blipFill rotWithShape="1">
          <a:blip r:embed="rId2"/>
          <a:srcRect l="18642" t="31882" r="53174" b="13417"/>
          <a:stretch/>
        </p:blipFill>
        <p:spPr>
          <a:xfrm>
            <a:off x="612408" y="1864858"/>
            <a:ext cx="3916049" cy="4275213"/>
          </a:xfrm>
          <a:prstGeom prst="rect">
            <a:avLst/>
          </a:prstGeom>
        </p:spPr>
      </p:pic>
      <p:pic>
        <p:nvPicPr>
          <p:cNvPr id="9" name="Picture 8"/>
          <p:cNvPicPr>
            <a:picLocks noChangeAspect="1"/>
          </p:cNvPicPr>
          <p:nvPr/>
        </p:nvPicPr>
        <p:blipFill rotWithShape="1">
          <a:blip r:embed="rId3"/>
          <a:srcRect l="18545" t="29975" r="52805" b="15892"/>
          <a:stretch/>
        </p:blipFill>
        <p:spPr>
          <a:xfrm>
            <a:off x="6008915" y="2012370"/>
            <a:ext cx="4354286" cy="4627916"/>
          </a:xfrm>
          <a:prstGeom prst="rect">
            <a:avLst/>
          </a:prstGeom>
        </p:spPr>
      </p:pic>
    </p:spTree>
    <p:extLst>
      <p:ext uri="{BB962C8B-B14F-4D97-AF65-F5344CB8AC3E}">
        <p14:creationId xmlns:p14="http://schemas.microsoft.com/office/powerpoint/2010/main" val="47947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45" y="351271"/>
            <a:ext cx="10515600" cy="1325563"/>
          </a:xfrm>
        </p:spPr>
        <p:txBody>
          <a:bodyPr>
            <a:normAutofit fontScale="90000"/>
          </a:bodyPr>
          <a:lstStyle/>
          <a:p>
            <a:r>
              <a:rPr lang="en-GB" dirty="0" smtClean="0"/>
              <a:t/>
            </a:r>
            <a:br>
              <a:rPr lang="en-GB" dirty="0" smtClean="0"/>
            </a:br>
            <a:r>
              <a:rPr lang="en-GB" dirty="0" smtClean="0"/>
              <a:t>Bathroom: </a:t>
            </a:r>
            <a:r>
              <a:rPr lang="en-GB" sz="2700" dirty="0" smtClean="0"/>
              <a:t> </a:t>
            </a:r>
            <a:r>
              <a:rPr lang="en-GB" sz="2700" dirty="0" err="1" smtClean="0"/>
              <a:t>Brookfields</a:t>
            </a:r>
            <a:r>
              <a:rPr lang="en-GB" sz="2700" dirty="0" smtClean="0"/>
              <a:t> have access to our own bathroom and changing area which contains storage for nappies and a lower size toilet for toilet training. There is also  large mirror in this room which is used for self help skills such as brushing hair and teeth. Symbols are used to support toilet training routines.</a:t>
            </a:r>
            <a:endParaRPr lang="en-GB" sz="27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23415" y="2780265"/>
            <a:ext cx="3577390" cy="2672001"/>
          </a:xfrm>
          <a:prstGeom prst="rect">
            <a:avLst/>
          </a:prstGeom>
        </p:spPr>
      </p:pic>
      <p:pic>
        <p:nvPicPr>
          <p:cNvPr id="6" name="Picture 5">
            <a:extLst>
              <a:ext uri="{FF2B5EF4-FFF2-40B4-BE49-F238E27FC236}">
                <a16:creationId xmlns:a16="http://schemas.microsoft.com/office/drawing/2014/main" id="{3CF2AB1D-8384-4B08-9E38-51380CFDC927}"/>
              </a:ext>
            </a:extLst>
          </p:cNvPr>
          <p:cNvPicPr>
            <a:picLocks noChangeAspect="1"/>
          </p:cNvPicPr>
          <p:nvPr/>
        </p:nvPicPr>
        <p:blipFill rotWithShape="1">
          <a:blip r:embed="rId3"/>
          <a:srcRect l="19517" t="26970" r="53466" b="9546"/>
          <a:stretch/>
        </p:blipFill>
        <p:spPr>
          <a:xfrm>
            <a:off x="2164277" y="2327570"/>
            <a:ext cx="3243152" cy="4286691"/>
          </a:xfrm>
          <a:prstGeom prst="rect">
            <a:avLst/>
          </a:prstGeom>
        </p:spPr>
      </p:pic>
    </p:spTree>
    <p:extLst>
      <p:ext uri="{BB962C8B-B14F-4D97-AF65-F5344CB8AC3E}">
        <p14:creationId xmlns:p14="http://schemas.microsoft.com/office/powerpoint/2010/main" val="89676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The Grange School</a:t>
            </a:r>
            <a:br>
              <a:rPr lang="en-GB" dirty="0" smtClean="0"/>
            </a:br>
            <a:r>
              <a:rPr lang="en-GB" sz="2800" dirty="0" smtClean="0"/>
              <a:t>Although the building looks big please be reassured that we are in a small and secure areas and that we have different school start and end times in our day to   the Grange pupils.</a:t>
            </a:r>
            <a:endParaRPr lang="en-GB" sz="2800" dirty="0"/>
          </a:p>
        </p:txBody>
      </p:sp>
      <p:pic>
        <p:nvPicPr>
          <p:cNvPr id="2050" name="Picture 2" descr="Image result for the grange school run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286433"/>
            <a:ext cx="8091637" cy="374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4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Come on inside….the children love to explore around the school [safely with the class team]</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85800" y="1690688"/>
            <a:ext cx="3318163" cy="24783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36102" y="2070724"/>
            <a:ext cx="3040289" cy="22802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44614" y="2618941"/>
            <a:ext cx="4017815" cy="30009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071" y="4728753"/>
            <a:ext cx="2647405" cy="198555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618" y="3354518"/>
            <a:ext cx="2918382" cy="218878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0967" y="4169070"/>
            <a:ext cx="1810561" cy="2414082"/>
          </a:xfrm>
          <a:prstGeom prst="rect">
            <a:avLst/>
          </a:prstGeom>
        </p:spPr>
      </p:pic>
    </p:spTree>
    <p:extLst>
      <p:ext uri="{BB962C8B-B14F-4D97-AF65-F5344CB8AC3E}">
        <p14:creationId xmlns:p14="http://schemas.microsoft.com/office/powerpoint/2010/main" val="248950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65</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Brookfields @The Grange Satelite Provision</vt:lpstr>
      <vt:lpstr>Foxes Classroom</vt:lpstr>
      <vt:lpstr>PowerPoint Presentation</vt:lpstr>
      <vt:lpstr>Bees Classroom  </vt:lpstr>
      <vt:lpstr>Outside space</vt:lpstr>
      <vt:lpstr>We share learning spaces with The Grange resource base pupils</vt:lpstr>
      <vt:lpstr> Bathroom:  Brookfields have access to our own bathroom and changing area which contains storage for nappies and a lower size toilet for toilet training. There is also  large mirror in this room which is used for self help skills such as brushing hair and teeth. Symbols are used to support toilet training routines.</vt:lpstr>
      <vt:lpstr>The Grange School Although the building looks big please be reassured that we are in a small and secure areas and that we have different school start and end times in our day to   the Grange pupils.</vt:lpstr>
      <vt:lpstr>Come on inside….the children love to explore around the school [safely with the class team]</vt:lpstr>
      <vt:lpstr> Although it looks to be a big school, Brookfields children feel happy, safe and secure within our provision area that is secure with Fob systems and our own playground.</vt:lpstr>
      <vt:lpstr>Brookfields pupils wear uniform like this</vt:lpstr>
      <vt:lpstr>The grange pupils wear uniform like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Brookfields @The Grange</dc:title>
  <dc:creator>user</dc:creator>
  <cp:lastModifiedBy>Shelley O'Connor</cp:lastModifiedBy>
  <cp:revision>12</cp:revision>
  <dcterms:created xsi:type="dcterms:W3CDTF">2019-10-10T19:41:28Z</dcterms:created>
  <dcterms:modified xsi:type="dcterms:W3CDTF">2021-07-02T14:03:14Z</dcterms:modified>
</cp:coreProperties>
</file>