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7" r:id="rId3"/>
    <p:sldId id="276" r:id="rId4"/>
    <p:sldId id="278" r:id="rId5"/>
    <p:sldId id="279" r:id="rId6"/>
    <p:sldId id="280" r:id="rId7"/>
    <p:sldId id="281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F7A04D-AC86-4013-97B7-98FCBA04060C}">
          <p14:sldIdLst>
            <p14:sldId id="258"/>
          </p14:sldIdLst>
        </p14:section>
        <p14:section name="Untitled Section" id="{3D37A68D-8D43-4B37-B5FD-19F495FEE331}">
          <p14:sldIdLst>
            <p14:sldId id="277"/>
            <p14:sldId id="276"/>
            <p14:sldId id="278"/>
            <p14:sldId id="279"/>
            <p14:sldId id="280"/>
            <p14:sldId id="281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57B4BB"/>
    <a:srgbClr val="BED17A"/>
    <a:srgbClr val="81BB88"/>
    <a:srgbClr val="71923B"/>
    <a:srgbClr val="92BA4C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86481" autoAdjust="0"/>
  </p:normalViewPr>
  <p:slideViewPr>
    <p:cSldViewPr snapToGrid="0" showGuides="1">
      <p:cViewPr varScale="1">
        <p:scale>
          <a:sx n="62" d="100"/>
          <a:sy n="62" d="100"/>
        </p:scale>
        <p:origin x="15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7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7-9-years-pyp-science-international-baccalaureate-international-schools/strands-7-9-years-pyp-science-international-baccalaureate-international-schools/living-things-strands-7-9-years-pyp-science-international-baccalaureate-international-schoo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7-9-years-pyp-science-international-baccalaureate-international-schools/strands-7-9-years-pyp-science-international-baccalaureate-international-schools/living-things-strands-7-9-years-pyp-science-international-baccalaureate-international-schoo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C68074-F7F0-F343-99F6-D2DF650CA63F}"/>
              </a:ext>
            </a:extLst>
          </p:cNvPr>
          <p:cNvSpPr/>
          <p:nvPr/>
        </p:nvSpPr>
        <p:spPr>
          <a:xfrm>
            <a:off x="4744392" y="3574925"/>
            <a:ext cx="3676654" cy="2414987"/>
          </a:xfrm>
          <a:prstGeom prst="roundRect">
            <a:avLst>
              <a:gd name="adj" fmla="val 4457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7841871-987A-F54A-84BD-6EFB40EDF60F}"/>
              </a:ext>
            </a:extLst>
          </p:cNvPr>
          <p:cNvSpPr/>
          <p:nvPr/>
        </p:nvSpPr>
        <p:spPr>
          <a:xfrm>
            <a:off x="724348" y="1401145"/>
            <a:ext cx="3674991" cy="2412959"/>
          </a:xfrm>
          <a:prstGeom prst="roundRect">
            <a:avLst>
              <a:gd name="adj" fmla="val 4457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22954" y="3322608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frog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38657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salamander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35804-BCD7-F54A-B988-8A6BDF9D4009}"/>
              </a:ext>
            </a:extLst>
          </p:cNvPr>
          <p:cNvSpPr/>
          <p:nvPr/>
        </p:nvSpPr>
        <p:spPr>
          <a:xfrm>
            <a:off x="444483" y="6169072"/>
            <a:ext cx="82455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00" dirty="0"/>
              <a:t>Photo courtesy of </a:t>
            </a:r>
            <a:r>
              <a:rPr lang="en-GB" sz="700" dirty="0" err="1"/>
              <a:t>wwarby</a:t>
            </a:r>
            <a:r>
              <a:rPr lang="en-GB" sz="700" dirty="0"/>
              <a:t>, </a:t>
            </a:r>
            <a:r>
              <a:rPr lang="en-GB" sz="700" dirty="0" err="1"/>
              <a:t>httpwwwflickrcomphotostopend</a:t>
            </a:r>
            <a:r>
              <a:rPr lang="en-GB" sz="700" dirty="0"/>
              <a:t> (@</a:t>
            </a:r>
            <a:r>
              <a:rPr lang="en-GB" sz="700" dirty="0" err="1"/>
              <a:t>flickr.com</a:t>
            </a:r>
            <a:r>
              <a:rPr lang="en-GB" sz="700" dirty="0"/>
              <a:t>) - granted under creative commons licence - attribution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603912"/>
            <a:ext cx="3855934" cy="77380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Amphibians live on land and in water. They lay their eggs in water.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510A0FB-FB09-8D48-A1B7-2959AA89303F}"/>
              </a:ext>
            </a:extLst>
          </p:cNvPr>
          <p:cNvSpPr/>
          <p:nvPr/>
        </p:nvSpPr>
        <p:spPr>
          <a:xfrm>
            <a:off x="4737533" y="2371126"/>
            <a:ext cx="3679744" cy="85424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Note the similarities and differences between them</a:t>
            </a:r>
            <a:r>
              <a:rPr lang="en-GB" altLang="en-US" dirty="0"/>
              <a:t>.</a:t>
            </a:r>
          </a:p>
        </p:txBody>
      </p:sp>
      <p:pic>
        <p:nvPicPr>
          <p:cNvPr id="5" name="Picture 4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0861FDCD-5DB8-FF44-9B33-A0B39C26F1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3" y="2430648"/>
            <a:ext cx="903294" cy="795096"/>
          </a:xfrm>
          <a:prstGeom prst="rect">
            <a:avLst/>
          </a:prstGeom>
        </p:spPr>
      </p:pic>
      <p:sp>
        <p:nvSpPr>
          <p:cNvPr id="17" name="Title 20">
            <a:extLst>
              <a:ext uri="{FF2B5EF4-FFF2-40B4-BE49-F238E27FC236}">
                <a16:creationId xmlns:a16="http://schemas.microsoft.com/office/drawing/2014/main" id="{2C341254-3E30-0D48-BE29-CB27B67DB1FA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Amphibians</a:t>
            </a:r>
          </a:p>
        </p:txBody>
      </p:sp>
    </p:spTree>
    <p:extLst>
      <p:ext uri="{BB962C8B-B14F-4D97-AF65-F5344CB8AC3E}">
        <p14:creationId xmlns:p14="http://schemas.microsoft.com/office/powerpoint/2010/main" val="28008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A900213-9ED7-9047-AA4C-76C7E36C0F5C}"/>
              </a:ext>
            </a:extLst>
          </p:cNvPr>
          <p:cNvSpPr/>
          <p:nvPr/>
        </p:nvSpPr>
        <p:spPr>
          <a:xfrm>
            <a:off x="4755910" y="3568207"/>
            <a:ext cx="3672024" cy="2421705"/>
          </a:xfrm>
          <a:prstGeom prst="roundRect">
            <a:avLst>
              <a:gd name="adj" fmla="val 4457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A338AD-CD30-FA42-8B84-C22EB2517E0F}"/>
              </a:ext>
            </a:extLst>
          </p:cNvPr>
          <p:cNvSpPr/>
          <p:nvPr/>
        </p:nvSpPr>
        <p:spPr>
          <a:xfrm>
            <a:off x="726723" y="1321070"/>
            <a:ext cx="3672024" cy="2421705"/>
          </a:xfrm>
          <a:prstGeom prst="roundRect">
            <a:avLst>
              <a:gd name="adj" fmla="val 44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lizard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snake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35804-BCD7-F54A-B988-8A6BDF9D4009}"/>
              </a:ext>
            </a:extLst>
          </p:cNvPr>
          <p:cNvSpPr/>
          <p:nvPr/>
        </p:nvSpPr>
        <p:spPr>
          <a:xfrm>
            <a:off x="444483" y="6169072"/>
            <a:ext cx="82455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800" dirty="0"/>
              <a:t>Photo courtesy of </a:t>
            </a:r>
            <a:r>
              <a:rPr lang="en-GB" sz="800" dirty="0" err="1"/>
              <a:t>wwarby</a:t>
            </a:r>
            <a:r>
              <a:rPr lang="en-GB" sz="800" dirty="0"/>
              <a:t>, </a:t>
            </a:r>
            <a:r>
              <a:rPr lang="en-GB" sz="800" dirty="0" err="1"/>
              <a:t>httpwwwflickrcomphotostopend</a:t>
            </a:r>
            <a:r>
              <a:rPr lang="en-GB" sz="800" dirty="0"/>
              <a:t> (@</a:t>
            </a:r>
            <a:r>
              <a:rPr lang="en-GB" sz="800" dirty="0" err="1"/>
              <a:t>flickr.com</a:t>
            </a:r>
            <a:r>
              <a:rPr lang="en-GB" sz="800" dirty="0"/>
              <a:t>) - granted under creative commons licence - attribution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3837744"/>
            <a:ext cx="3855502" cy="2306143"/>
          </a:xfrm>
          <a:prstGeom prst="roundRect">
            <a:avLst/>
          </a:prstGeom>
          <a:noFill/>
          <a:ln>
            <a:solidFill>
              <a:srgbClr val="92B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Reptiles live in water and on land.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They have scales and are cold blooded. This means that they cannot keep warm by themselves and need to be in a warm place.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They lay their eggs on land.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510A0FB-FB09-8D48-A1B7-2959AA89303F}"/>
              </a:ext>
            </a:extLst>
          </p:cNvPr>
          <p:cNvSpPr/>
          <p:nvPr/>
        </p:nvSpPr>
        <p:spPr>
          <a:xfrm>
            <a:off x="4737533" y="2371126"/>
            <a:ext cx="3679744" cy="854246"/>
          </a:xfrm>
          <a:prstGeom prst="roundRect">
            <a:avLst/>
          </a:prstGeom>
          <a:noFill/>
          <a:ln>
            <a:solidFill>
              <a:srgbClr val="92B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Note the similarities and differences between them</a:t>
            </a:r>
            <a:r>
              <a:rPr lang="en-GB" altLang="en-US" dirty="0"/>
              <a:t>.</a:t>
            </a:r>
          </a:p>
        </p:txBody>
      </p:sp>
      <p:pic>
        <p:nvPicPr>
          <p:cNvPr id="5" name="Picture 4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0861FDCD-5DB8-FF44-9B33-A0B39C26F1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3" y="2430648"/>
            <a:ext cx="903294" cy="795096"/>
          </a:xfrm>
          <a:prstGeom prst="rect">
            <a:avLst/>
          </a:prstGeom>
        </p:spPr>
      </p:pic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Reptiles</a:t>
            </a:r>
          </a:p>
        </p:txBody>
      </p:sp>
    </p:spTree>
    <p:extLst>
      <p:ext uri="{BB962C8B-B14F-4D97-AF65-F5344CB8AC3E}">
        <p14:creationId xmlns:p14="http://schemas.microsoft.com/office/powerpoint/2010/main" val="2216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A567F8-EB8B-3C47-BF83-BBED15A9D0CF}"/>
              </a:ext>
            </a:extLst>
          </p:cNvPr>
          <p:cNvSpPr/>
          <p:nvPr/>
        </p:nvSpPr>
        <p:spPr>
          <a:xfrm>
            <a:off x="4758956" y="3567464"/>
            <a:ext cx="3668978" cy="2421705"/>
          </a:xfrm>
          <a:prstGeom prst="roundRect">
            <a:avLst>
              <a:gd name="adj" fmla="val 4457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CA148D-8EF2-044B-A114-0BFB94BD1A18}"/>
              </a:ext>
            </a:extLst>
          </p:cNvPr>
          <p:cNvSpPr/>
          <p:nvPr/>
        </p:nvSpPr>
        <p:spPr>
          <a:xfrm>
            <a:off x="722957" y="1321070"/>
            <a:ext cx="3676654" cy="2421705"/>
          </a:xfrm>
          <a:prstGeom prst="roundRect">
            <a:avLst>
              <a:gd name="adj" fmla="val 4457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lion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zebra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35804-BCD7-F54A-B988-8A6BDF9D4009}"/>
              </a:ext>
            </a:extLst>
          </p:cNvPr>
          <p:cNvSpPr/>
          <p:nvPr/>
        </p:nvSpPr>
        <p:spPr>
          <a:xfrm>
            <a:off x="444483" y="6169072"/>
            <a:ext cx="82455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00" dirty="0"/>
              <a:t>Photo courtesy of </a:t>
            </a:r>
            <a:r>
              <a:rPr lang="en-GB" sz="700" dirty="0" err="1"/>
              <a:t>vickispix</a:t>
            </a:r>
            <a:r>
              <a:rPr lang="en-GB" sz="700" dirty="0"/>
              <a:t>, </a:t>
            </a:r>
            <a:r>
              <a:rPr lang="en-GB" sz="700" dirty="0" err="1"/>
              <a:t>tambako</a:t>
            </a:r>
            <a:r>
              <a:rPr lang="en-GB" sz="700" dirty="0"/>
              <a:t>(@</a:t>
            </a:r>
            <a:r>
              <a:rPr lang="en-GB" sz="700" dirty="0" err="1"/>
              <a:t>flickr.com</a:t>
            </a:r>
            <a:r>
              <a:rPr lang="en-GB" sz="700" dirty="0"/>
              <a:t>) - granted under creative commons licence - attribution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297444"/>
            <a:ext cx="3855502" cy="138674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Mammals usually have hair or fur.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Mammal babies are born alive.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The mothers feed their babies milk.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We are mammals.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510A0FB-FB09-8D48-A1B7-2959AA89303F}"/>
              </a:ext>
            </a:extLst>
          </p:cNvPr>
          <p:cNvSpPr/>
          <p:nvPr/>
        </p:nvSpPr>
        <p:spPr>
          <a:xfrm>
            <a:off x="4737533" y="2371126"/>
            <a:ext cx="3679744" cy="85424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Note the similarities and differences between them</a:t>
            </a:r>
            <a:r>
              <a:rPr lang="en-GB" altLang="en-US" dirty="0"/>
              <a:t>.</a:t>
            </a:r>
          </a:p>
        </p:txBody>
      </p:sp>
      <p:pic>
        <p:nvPicPr>
          <p:cNvPr id="5" name="Picture 4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0861FDCD-5DB8-FF44-9B33-A0B39C26F1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3" y="2430648"/>
            <a:ext cx="903294" cy="795096"/>
          </a:xfrm>
          <a:prstGeom prst="rect">
            <a:avLst/>
          </a:prstGeom>
        </p:spPr>
      </p:pic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Mammals</a:t>
            </a:r>
          </a:p>
        </p:txBody>
      </p:sp>
    </p:spTree>
    <p:extLst>
      <p:ext uri="{BB962C8B-B14F-4D97-AF65-F5344CB8AC3E}">
        <p14:creationId xmlns:p14="http://schemas.microsoft.com/office/powerpoint/2010/main" val="20364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5DE4313-7972-B543-84D6-29BD96C6F0AC}"/>
              </a:ext>
            </a:extLst>
          </p:cNvPr>
          <p:cNvSpPr/>
          <p:nvPr/>
        </p:nvSpPr>
        <p:spPr>
          <a:xfrm>
            <a:off x="4758955" y="3548502"/>
            <a:ext cx="3658322" cy="2420305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EC03AC5-C1DA-034C-A517-E73F420F7AF6}"/>
              </a:ext>
            </a:extLst>
          </p:cNvPr>
          <p:cNvSpPr/>
          <p:nvPr/>
        </p:nvSpPr>
        <p:spPr>
          <a:xfrm>
            <a:off x="722957" y="1322470"/>
            <a:ext cx="3676654" cy="2420305"/>
          </a:xfrm>
          <a:prstGeom prst="roundRect">
            <a:avLst>
              <a:gd name="adj" fmla="val 4457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80C1E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Clown Fish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80C1E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Neon Tetra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35804-BCD7-F54A-B988-8A6BDF9D4009}"/>
              </a:ext>
            </a:extLst>
          </p:cNvPr>
          <p:cNvSpPr/>
          <p:nvPr/>
        </p:nvSpPr>
        <p:spPr>
          <a:xfrm>
            <a:off x="444483" y="6169072"/>
            <a:ext cx="82455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00" dirty="0"/>
              <a:t>Photo courtesy of 24242453@N07, </a:t>
            </a:r>
            <a:r>
              <a:rPr lang="en-GB" sz="700" dirty="0" err="1"/>
              <a:t>nathaninsandiego</a:t>
            </a:r>
            <a:r>
              <a:rPr lang="en-GB" sz="700" dirty="0"/>
              <a:t> (@</a:t>
            </a:r>
            <a:r>
              <a:rPr lang="en-GB" sz="700" dirty="0" err="1"/>
              <a:t>flickr.com</a:t>
            </a:r>
            <a:r>
              <a:rPr lang="en-GB" sz="700" dirty="0"/>
              <a:t>) - granted under creative commons licence - attribution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297444"/>
            <a:ext cx="3855502" cy="1386743"/>
          </a:xfrm>
          <a:prstGeom prst="roundRect">
            <a:avLst/>
          </a:prstGeom>
          <a:noFill/>
          <a:ln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Fish live in water.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They have fins instead of legs and gills instead of lungs. They lay their eggs in water.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510A0FB-FB09-8D48-A1B7-2959AA89303F}"/>
              </a:ext>
            </a:extLst>
          </p:cNvPr>
          <p:cNvSpPr/>
          <p:nvPr/>
        </p:nvSpPr>
        <p:spPr>
          <a:xfrm>
            <a:off x="4737533" y="2371126"/>
            <a:ext cx="3679744" cy="854246"/>
          </a:xfrm>
          <a:prstGeom prst="roundRect">
            <a:avLst/>
          </a:prstGeom>
          <a:noFill/>
          <a:ln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Note the similarities and differences between them</a:t>
            </a:r>
            <a:r>
              <a:rPr lang="en-GB" altLang="en-US" dirty="0"/>
              <a:t>.</a:t>
            </a:r>
          </a:p>
        </p:txBody>
      </p:sp>
      <p:pic>
        <p:nvPicPr>
          <p:cNvPr id="5" name="Picture 4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0861FDCD-5DB8-FF44-9B33-A0B39C26F1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3" y="2430648"/>
            <a:ext cx="903294" cy="795096"/>
          </a:xfrm>
          <a:prstGeom prst="rect">
            <a:avLst/>
          </a:prstGeom>
        </p:spPr>
      </p:pic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4272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0EE0BA5-38B4-9440-B182-B371242B988D}"/>
              </a:ext>
            </a:extLst>
          </p:cNvPr>
          <p:cNvSpPr/>
          <p:nvPr/>
        </p:nvSpPr>
        <p:spPr>
          <a:xfrm>
            <a:off x="4755909" y="3548502"/>
            <a:ext cx="3658323" cy="2442153"/>
          </a:xfrm>
          <a:prstGeom prst="roundRect">
            <a:avLst>
              <a:gd name="adj" fmla="val 44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4EF851-A899-854D-AA6B-9CFD186B366B}"/>
              </a:ext>
            </a:extLst>
          </p:cNvPr>
          <p:cNvSpPr/>
          <p:nvPr/>
        </p:nvSpPr>
        <p:spPr>
          <a:xfrm>
            <a:off x="722956" y="1322470"/>
            <a:ext cx="3676654" cy="2420305"/>
          </a:xfrm>
          <a:prstGeom prst="roundRect">
            <a:avLst>
              <a:gd name="adj" fmla="val 4457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butterfly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ladybird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35804-BCD7-F54A-B988-8A6BDF9D4009}"/>
              </a:ext>
            </a:extLst>
          </p:cNvPr>
          <p:cNvSpPr/>
          <p:nvPr/>
        </p:nvSpPr>
        <p:spPr>
          <a:xfrm>
            <a:off x="444483" y="6169072"/>
            <a:ext cx="82455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00" dirty="0"/>
              <a:t>Photo courtesy of </a:t>
            </a:r>
            <a:r>
              <a:rPr lang="en-GB" sz="700" dirty="0" err="1"/>
              <a:t>texaseagle</a:t>
            </a:r>
            <a:r>
              <a:rPr lang="en-GB" sz="700" dirty="0"/>
              <a:t>, photos/</a:t>
            </a:r>
            <a:r>
              <a:rPr lang="en-GB" sz="700" dirty="0" err="1"/>
              <a:t>rachel_s</a:t>
            </a:r>
            <a:r>
              <a:rPr lang="en-GB" sz="700" dirty="0"/>
              <a:t> (@</a:t>
            </a:r>
            <a:r>
              <a:rPr lang="en-GB" sz="700" dirty="0" err="1"/>
              <a:t>flickr.com</a:t>
            </a:r>
            <a:r>
              <a:rPr lang="en-GB" sz="700" dirty="0"/>
              <a:t>) - granted under creative commons licence - attribution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297444"/>
            <a:ext cx="3855502" cy="138674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Insects have 6 legs.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Their bodies are made up of 3 parts. Some have wings.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They lay eggs.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510A0FB-FB09-8D48-A1B7-2959AA89303F}"/>
              </a:ext>
            </a:extLst>
          </p:cNvPr>
          <p:cNvSpPr/>
          <p:nvPr/>
        </p:nvSpPr>
        <p:spPr>
          <a:xfrm>
            <a:off x="4737533" y="2371126"/>
            <a:ext cx="3679744" cy="85424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Note the similarities and differences between them</a:t>
            </a:r>
            <a:r>
              <a:rPr lang="en-GB" altLang="en-US" dirty="0"/>
              <a:t>.</a:t>
            </a:r>
          </a:p>
        </p:txBody>
      </p:sp>
      <p:pic>
        <p:nvPicPr>
          <p:cNvPr id="5" name="Picture 4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0861FDCD-5DB8-FF44-9B33-A0B39C26F1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3" y="2430648"/>
            <a:ext cx="903294" cy="795096"/>
          </a:xfrm>
          <a:prstGeom prst="rect">
            <a:avLst/>
          </a:prstGeom>
        </p:spPr>
      </p:pic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Insects</a:t>
            </a:r>
          </a:p>
        </p:txBody>
      </p:sp>
    </p:spTree>
    <p:extLst>
      <p:ext uri="{BB962C8B-B14F-4D97-AF65-F5344CB8AC3E}">
        <p14:creationId xmlns:p14="http://schemas.microsoft.com/office/powerpoint/2010/main" val="4988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4EE674E-4B82-BF44-A43D-0E2FEB7025D8}"/>
              </a:ext>
            </a:extLst>
          </p:cNvPr>
          <p:cNvSpPr/>
          <p:nvPr/>
        </p:nvSpPr>
        <p:spPr>
          <a:xfrm>
            <a:off x="4764785" y="3548130"/>
            <a:ext cx="3669842" cy="2442153"/>
          </a:xfrm>
          <a:prstGeom prst="roundRect">
            <a:avLst>
              <a:gd name="adj" fmla="val 4457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48C83C-53F5-CA4E-A68F-71C594D1A2FA}"/>
              </a:ext>
            </a:extLst>
          </p:cNvPr>
          <p:cNvSpPr/>
          <p:nvPr/>
        </p:nvSpPr>
        <p:spPr>
          <a:xfrm>
            <a:off x="729768" y="1322470"/>
            <a:ext cx="3669842" cy="2420305"/>
          </a:xfrm>
          <a:prstGeom prst="roundRect">
            <a:avLst>
              <a:gd name="adj" fmla="val 4457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722956" y="3247667"/>
            <a:ext cx="367665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57B4B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penguins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21ABAA6-E1D0-7D4B-9C59-7CD12E1410BA}"/>
              </a:ext>
            </a:extLst>
          </p:cNvPr>
          <p:cNvSpPr/>
          <p:nvPr/>
        </p:nvSpPr>
        <p:spPr>
          <a:xfrm>
            <a:off x="4755909" y="5495547"/>
            <a:ext cx="3679744" cy="495108"/>
          </a:xfrm>
          <a:custGeom>
            <a:avLst/>
            <a:gdLst>
              <a:gd name="connsiteX0" fmla="*/ 0 w 3531481"/>
              <a:gd name="connsiteY0" fmla="*/ 91298 h 547779"/>
              <a:gd name="connsiteX1" fmla="*/ 91298 w 3531481"/>
              <a:gd name="connsiteY1" fmla="*/ 0 h 547779"/>
              <a:gd name="connsiteX2" fmla="*/ 3440183 w 3531481"/>
              <a:gd name="connsiteY2" fmla="*/ 0 h 547779"/>
              <a:gd name="connsiteX3" fmla="*/ 3531481 w 3531481"/>
              <a:gd name="connsiteY3" fmla="*/ 91298 h 547779"/>
              <a:gd name="connsiteX4" fmla="*/ 3531481 w 3531481"/>
              <a:gd name="connsiteY4" fmla="*/ 456481 h 547779"/>
              <a:gd name="connsiteX5" fmla="*/ 3440183 w 3531481"/>
              <a:gd name="connsiteY5" fmla="*/ 547779 h 547779"/>
              <a:gd name="connsiteX6" fmla="*/ 91298 w 3531481"/>
              <a:gd name="connsiteY6" fmla="*/ 547779 h 547779"/>
              <a:gd name="connsiteX7" fmla="*/ 0 w 3531481"/>
              <a:gd name="connsiteY7" fmla="*/ 456481 h 547779"/>
              <a:gd name="connsiteX8" fmla="*/ 0 w 3531481"/>
              <a:gd name="connsiteY8" fmla="*/ 91298 h 547779"/>
              <a:gd name="connsiteX0" fmla="*/ 418 w 3531899"/>
              <a:gd name="connsiteY0" fmla="*/ 91298 h 547779"/>
              <a:gd name="connsiteX1" fmla="*/ 43164 w 3531899"/>
              <a:gd name="connsiteY1" fmla="*/ 4046 h 547779"/>
              <a:gd name="connsiteX2" fmla="*/ 3440601 w 3531899"/>
              <a:gd name="connsiteY2" fmla="*/ 0 h 547779"/>
              <a:gd name="connsiteX3" fmla="*/ 3531899 w 3531899"/>
              <a:gd name="connsiteY3" fmla="*/ 91298 h 547779"/>
              <a:gd name="connsiteX4" fmla="*/ 3531899 w 3531899"/>
              <a:gd name="connsiteY4" fmla="*/ 456481 h 547779"/>
              <a:gd name="connsiteX5" fmla="*/ 3440601 w 3531899"/>
              <a:gd name="connsiteY5" fmla="*/ 547779 h 547779"/>
              <a:gd name="connsiteX6" fmla="*/ 91716 w 3531899"/>
              <a:gd name="connsiteY6" fmla="*/ 547779 h 547779"/>
              <a:gd name="connsiteX7" fmla="*/ 418 w 3531899"/>
              <a:gd name="connsiteY7" fmla="*/ 456481 h 547779"/>
              <a:gd name="connsiteX8" fmla="*/ 418 w 3531899"/>
              <a:gd name="connsiteY8" fmla="*/ 91298 h 547779"/>
              <a:gd name="connsiteX0" fmla="*/ 418 w 3533079"/>
              <a:gd name="connsiteY0" fmla="*/ 87252 h 543733"/>
              <a:gd name="connsiteX1" fmla="*/ 43164 w 3533079"/>
              <a:gd name="connsiteY1" fmla="*/ 0 h 543733"/>
              <a:gd name="connsiteX2" fmla="*/ 3493199 w 3533079"/>
              <a:gd name="connsiteY2" fmla="*/ 0 h 543733"/>
              <a:gd name="connsiteX3" fmla="*/ 3531899 w 3533079"/>
              <a:gd name="connsiteY3" fmla="*/ 87252 h 543733"/>
              <a:gd name="connsiteX4" fmla="*/ 3531899 w 3533079"/>
              <a:gd name="connsiteY4" fmla="*/ 452435 h 543733"/>
              <a:gd name="connsiteX5" fmla="*/ 3440601 w 3533079"/>
              <a:gd name="connsiteY5" fmla="*/ 543733 h 543733"/>
              <a:gd name="connsiteX6" fmla="*/ 91716 w 3533079"/>
              <a:gd name="connsiteY6" fmla="*/ 543733 h 543733"/>
              <a:gd name="connsiteX7" fmla="*/ 418 w 3533079"/>
              <a:gd name="connsiteY7" fmla="*/ 452435 h 543733"/>
              <a:gd name="connsiteX8" fmla="*/ 418 w 3533079"/>
              <a:gd name="connsiteY8" fmla="*/ 87252 h 54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79" h="543733">
                <a:moveTo>
                  <a:pt x="418" y="87252"/>
                </a:moveTo>
                <a:cubicBezTo>
                  <a:pt x="418" y="36830"/>
                  <a:pt x="-7258" y="0"/>
                  <a:pt x="43164" y="0"/>
                </a:cubicBezTo>
                <a:lnTo>
                  <a:pt x="3493199" y="0"/>
                </a:lnTo>
                <a:cubicBezTo>
                  <a:pt x="3543621" y="0"/>
                  <a:pt x="3531899" y="36830"/>
                  <a:pt x="3531899" y="87252"/>
                </a:cubicBezTo>
                <a:lnTo>
                  <a:pt x="3531899" y="452435"/>
                </a:lnTo>
                <a:cubicBezTo>
                  <a:pt x="3531899" y="502857"/>
                  <a:pt x="3491023" y="543733"/>
                  <a:pt x="3440601" y="543733"/>
                </a:cubicBezTo>
                <a:lnTo>
                  <a:pt x="91716" y="543733"/>
                </a:lnTo>
                <a:cubicBezTo>
                  <a:pt x="41294" y="543733"/>
                  <a:pt x="418" y="502857"/>
                  <a:pt x="418" y="452435"/>
                </a:cubicBezTo>
                <a:lnTo>
                  <a:pt x="418" y="87252"/>
                </a:lnTo>
                <a:close/>
              </a:path>
            </a:pathLst>
          </a:custGeom>
          <a:solidFill>
            <a:srgbClr val="57B4B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Mandarin Duck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35804-BCD7-F54A-B988-8A6BDF9D4009}"/>
              </a:ext>
            </a:extLst>
          </p:cNvPr>
          <p:cNvSpPr/>
          <p:nvPr/>
        </p:nvSpPr>
        <p:spPr>
          <a:xfrm>
            <a:off x="444483" y="6169072"/>
            <a:ext cx="82455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00" dirty="0"/>
              <a:t>Photo courtesy of </a:t>
            </a:r>
            <a:r>
              <a:rPr lang="en-GB" sz="700" dirty="0" err="1"/>
              <a:t>davidstanleytravel</a:t>
            </a:r>
            <a:r>
              <a:rPr lang="en-GB" sz="700" dirty="0"/>
              <a:t>, </a:t>
            </a:r>
            <a:r>
              <a:rPr lang="en-GB" sz="700" dirty="0" err="1"/>
              <a:t>tambako</a:t>
            </a:r>
            <a:r>
              <a:rPr lang="en-GB" sz="700" dirty="0"/>
              <a:t> (@</a:t>
            </a:r>
            <a:r>
              <a:rPr lang="en-GB" sz="700" dirty="0" err="1"/>
              <a:t>flickr.com</a:t>
            </a:r>
            <a:r>
              <a:rPr lang="en-GB" sz="700" dirty="0"/>
              <a:t>) - granted under creative commons licence - attribution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EC723EF-4B02-7F47-BEEA-00874E521C9F}"/>
              </a:ext>
            </a:extLst>
          </p:cNvPr>
          <p:cNvSpPr/>
          <p:nvPr/>
        </p:nvSpPr>
        <p:spPr>
          <a:xfrm>
            <a:off x="716066" y="4603911"/>
            <a:ext cx="3855502" cy="773809"/>
          </a:xfrm>
          <a:prstGeom prst="roundRect">
            <a:avLst/>
          </a:prstGeom>
          <a:noFill/>
          <a:ln>
            <a:solidFill>
              <a:srgbClr val="57B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Birds have a beak, wings, feathers and 2 legs. They lay eggs.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510A0FB-FB09-8D48-A1B7-2959AA89303F}"/>
              </a:ext>
            </a:extLst>
          </p:cNvPr>
          <p:cNvSpPr/>
          <p:nvPr/>
        </p:nvSpPr>
        <p:spPr>
          <a:xfrm>
            <a:off x="4737533" y="2371126"/>
            <a:ext cx="3679744" cy="854246"/>
          </a:xfrm>
          <a:prstGeom prst="roundRect">
            <a:avLst/>
          </a:prstGeom>
          <a:noFill/>
          <a:ln>
            <a:solidFill>
              <a:srgbClr val="57B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Note the similarities and differences between them</a:t>
            </a:r>
            <a:r>
              <a:rPr lang="en-GB" altLang="en-US" dirty="0"/>
              <a:t>.</a:t>
            </a:r>
          </a:p>
        </p:txBody>
      </p:sp>
      <p:pic>
        <p:nvPicPr>
          <p:cNvPr id="5" name="Picture 4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0861FDCD-5DB8-FF44-9B33-A0B39C26F1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983" y="2430648"/>
            <a:ext cx="903294" cy="795096"/>
          </a:xfrm>
          <a:prstGeom prst="rect">
            <a:avLst/>
          </a:prstGeom>
        </p:spPr>
      </p:pic>
      <p:sp>
        <p:nvSpPr>
          <p:cNvPr id="17" name="Title 20">
            <a:extLst>
              <a:ext uri="{FF2B5EF4-FFF2-40B4-BE49-F238E27FC236}">
                <a16:creationId xmlns:a16="http://schemas.microsoft.com/office/drawing/2014/main" id="{2EECC1FB-FDAB-E34C-B130-8C1CEAE28D20}"/>
              </a:ext>
            </a:extLst>
          </p:cNvPr>
          <p:cNvSpPr txBox="1">
            <a:spLocks/>
          </p:cNvSpPr>
          <p:nvPr/>
        </p:nvSpPr>
        <p:spPr>
          <a:xfrm>
            <a:off x="444484" y="405795"/>
            <a:ext cx="8258566" cy="789110"/>
          </a:xfrm>
          <a:prstGeom prst="round2SameRect">
            <a:avLst/>
          </a:prstGeom>
          <a:solidFill>
            <a:srgbClr val="BED17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Birds</a:t>
            </a:r>
          </a:p>
        </p:txBody>
      </p:sp>
    </p:spTree>
    <p:extLst>
      <p:ext uri="{BB962C8B-B14F-4D97-AF65-F5344CB8AC3E}">
        <p14:creationId xmlns:p14="http://schemas.microsoft.com/office/powerpoint/2010/main" val="723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332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Mistry, Nimisha</dc:creator>
  <cp:lastModifiedBy>Anthony Slater</cp:lastModifiedBy>
  <cp:revision>8</cp:revision>
  <dcterms:created xsi:type="dcterms:W3CDTF">2020-08-24T13:38:21Z</dcterms:created>
  <dcterms:modified xsi:type="dcterms:W3CDTF">2021-02-08T10:07:58Z</dcterms:modified>
</cp:coreProperties>
</file>